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2.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13.xml" ContentType="application/vnd.openxmlformats-officedocument.presentationml.slide+xml"/>
  <Override PartName="/ppt/slides/slide24.xml" ContentType="application/vnd.openxmlformats-officedocument.presentationml.slide+xml"/>
  <Override PartName="/ppt/slides/slide22.xml" ContentType="application/vnd.openxmlformats-officedocument.presentationml.slide+xml"/>
  <Override PartName="/ppt/slides/slide18.xml" ContentType="application/vnd.openxmlformats-officedocument.presentationml.slide+xml"/>
  <Override PartName="/ppt/slides/slide23.xml" ContentType="application/vnd.openxmlformats-officedocument.presentationml.slide+xml"/>
  <Override PartName="/ppt/slides/slide19.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notesSlides/notesSlide1.xml" ContentType="application/vnd.openxmlformats-officedocument.presentationml.notesSlid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3.xml" ContentType="application/vnd.openxmlformats-officedocument.presentationml.notesSlide+xml"/>
  <Override PartName="/ppt/notesSlides/notesSlide2.xml" ContentType="application/vnd.openxmlformats-officedocument.presentationml.notesSlid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6.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7.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3.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ppt/tags/tag1.xml" ContentType="application/vnd.openxmlformats-officedocument.presentationml.tags+xml"/>
  <Override PartName="/docProps/core.xml" ContentType="application/vnd.openxmlformats-package.core-properties+xml"/>
  <Override PartName="/ppt/tags/tag2.xml" ContentType="application/vnd.openxmlformats-officedocument.presentationml.tag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Lst>
  <p:notesMasterIdLst>
    <p:notesMasterId r:id="rId32"/>
  </p:notesMasterIdLst>
  <p:sldIdLst>
    <p:sldId id="257" r:id="rId3"/>
    <p:sldId id="312" r:id="rId4"/>
    <p:sldId id="333" r:id="rId5"/>
    <p:sldId id="334" r:id="rId6"/>
    <p:sldId id="302" r:id="rId7"/>
    <p:sldId id="309" r:id="rId8"/>
    <p:sldId id="306" r:id="rId9"/>
    <p:sldId id="277" r:id="rId10"/>
    <p:sldId id="283" r:id="rId11"/>
    <p:sldId id="287" r:id="rId12"/>
    <p:sldId id="288" r:id="rId13"/>
    <p:sldId id="289" r:id="rId14"/>
    <p:sldId id="291" r:id="rId15"/>
    <p:sldId id="292" r:id="rId16"/>
    <p:sldId id="310" r:id="rId17"/>
    <p:sldId id="273" r:id="rId18"/>
    <p:sldId id="335" r:id="rId19"/>
    <p:sldId id="336" r:id="rId20"/>
    <p:sldId id="339" r:id="rId21"/>
    <p:sldId id="323" r:id="rId22"/>
    <p:sldId id="324" r:id="rId23"/>
    <p:sldId id="325" r:id="rId24"/>
    <p:sldId id="326" r:id="rId25"/>
    <p:sldId id="327" r:id="rId26"/>
    <p:sldId id="328" r:id="rId27"/>
    <p:sldId id="329" r:id="rId28"/>
    <p:sldId id="330" r:id="rId29"/>
    <p:sldId id="332" r:id="rId30"/>
    <p:sldId id="338" r:id="rId31"/>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EC152BC-1DCC-4B4F-924C-E7309790E749}">
          <p14:sldIdLst>
            <p14:sldId id="257"/>
            <p14:sldId id="312"/>
            <p14:sldId id="333"/>
            <p14:sldId id="334"/>
            <p14:sldId id="302"/>
            <p14:sldId id="309"/>
            <p14:sldId id="306"/>
            <p14:sldId id="277"/>
            <p14:sldId id="283"/>
            <p14:sldId id="287"/>
            <p14:sldId id="288"/>
            <p14:sldId id="289"/>
            <p14:sldId id="291"/>
            <p14:sldId id="292"/>
            <p14:sldId id="310"/>
            <p14:sldId id="273"/>
            <p14:sldId id="335"/>
            <p14:sldId id="336"/>
            <p14:sldId id="339"/>
            <p14:sldId id="323"/>
            <p14:sldId id="324"/>
            <p14:sldId id="325"/>
            <p14:sldId id="326"/>
            <p14:sldId id="327"/>
            <p14:sldId id="328"/>
            <p14:sldId id="329"/>
            <p14:sldId id="330"/>
            <p14:sldId id="332"/>
            <p14:sldId id="338"/>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42" autoAdjust="0"/>
    <p:restoredTop sz="94708" autoAdjust="0"/>
  </p:normalViewPr>
  <p:slideViewPr>
    <p:cSldViewPr snapToGrid="0" snapToObjects="1" showGuides="1">
      <p:cViewPr>
        <p:scale>
          <a:sx n="70" d="100"/>
          <a:sy n="70" d="100"/>
        </p:scale>
        <p:origin x="-1896" y="-384"/>
      </p:cViewPr>
      <p:guideLst>
        <p:guide orient="horz" pos="2160"/>
        <p:guide pos="283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FF4A851D-3E70-4F7D-8B4F-FA789502F55C}" type="datetimeFigureOut">
              <a:rPr lang="en-US" smtClean="0"/>
              <a:t>5/21/2018</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E95F124C-D90F-4437-8E85-9E9FFE98270B}" type="slidenum">
              <a:rPr lang="en-US" smtClean="0"/>
              <a:t>‹#›</a:t>
            </a:fld>
            <a:endParaRPr lang="en-US"/>
          </a:p>
        </p:txBody>
      </p:sp>
    </p:spTree>
    <p:extLst>
      <p:ext uri="{BB962C8B-B14F-4D97-AF65-F5344CB8AC3E}">
        <p14:creationId xmlns:p14="http://schemas.microsoft.com/office/powerpoint/2010/main" val="17661316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95F124C-D90F-4437-8E85-9E9FFE98270B}" type="slidenum">
              <a:rPr lang="en-US" smtClean="0"/>
              <a:t>1</a:t>
            </a:fld>
            <a:endParaRPr lang="en-US"/>
          </a:p>
        </p:txBody>
      </p:sp>
    </p:spTree>
    <p:extLst>
      <p:ext uri="{BB962C8B-B14F-4D97-AF65-F5344CB8AC3E}">
        <p14:creationId xmlns:p14="http://schemas.microsoft.com/office/powerpoint/2010/main" val="39458383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graph shows the mortality rate of patients on and off placebo as a function of their time on study. The mortality rates are calculated for three-month periods. The bottom curve represents the mortality rate while the patients were on placebo. You will see the rates were generally low and nearly constant for 15 months and then they increase somewhat.</a:t>
            </a:r>
          </a:p>
          <a:p>
            <a:endParaRPr lang="en-US" dirty="0"/>
          </a:p>
          <a:p>
            <a:r>
              <a:rPr lang="en-US" dirty="0" smtClean="0"/>
              <a:t>Now what happened when the patients went off placebo? If we believe on-treatment analyses made sense, the mortality rates for on and off treatment should be the same because the intervention was the same whether people went on or off placebo. But the mortality rates jumped up– see the dotted line – but this makes no medical sense. Do we really believe that taking placebo  is dramatically life-saving? No, it is not that taking placebo protects people; it’s rather than going off blinded placebo is an indicator that the patient may be ill (or, in statistical jargon, going off  leads to informative censoring).</a:t>
            </a:r>
            <a:endParaRPr lang="en-US" dirty="0"/>
          </a:p>
        </p:txBody>
      </p:sp>
      <p:sp>
        <p:nvSpPr>
          <p:cNvPr id="4" name="Slide Number Placeholder 3"/>
          <p:cNvSpPr>
            <a:spLocks noGrp="1"/>
          </p:cNvSpPr>
          <p:nvPr>
            <p:ph type="sldNum" sz="quarter" idx="10"/>
          </p:nvPr>
        </p:nvSpPr>
        <p:spPr/>
        <p:txBody>
          <a:bodyPr/>
          <a:lstStyle/>
          <a:p>
            <a:fld id="{F8B60579-45D4-4145-A6C0-C02F5A525ACF}" type="slidenum">
              <a:rPr lang="en-US" smtClean="0"/>
              <a:pPr/>
              <a:t>13</a:t>
            </a:fld>
            <a:endParaRPr lang="en-US"/>
          </a:p>
        </p:txBody>
      </p:sp>
    </p:spTree>
    <p:extLst>
      <p:ext uri="{BB962C8B-B14F-4D97-AF65-F5344CB8AC3E}">
        <p14:creationId xmlns:p14="http://schemas.microsoft.com/office/powerpoint/2010/main" val="11007865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what happens to the </a:t>
            </a:r>
            <a:r>
              <a:rPr lang="en-US" dirty="0" err="1" smtClean="0"/>
              <a:t>saxagliptin</a:t>
            </a:r>
            <a:r>
              <a:rPr lang="en-US" dirty="0" smtClean="0"/>
              <a:t> group, the red curves? The same thing. The lower red curve snakes around the lower blue curve. The upper red and blue curves are also intertwined. But if we believed that taking </a:t>
            </a:r>
            <a:r>
              <a:rPr lang="en-US" dirty="0" err="1" smtClean="0"/>
              <a:t>saxa</a:t>
            </a:r>
            <a:r>
              <a:rPr lang="en-US" dirty="0" smtClean="0"/>
              <a:t> leads to harm, the on-treatment curve should be above the off-treatment curve. But it’s lower – once more, the fact that someone went off </a:t>
            </a:r>
            <a:r>
              <a:rPr lang="en-US" dirty="0" err="1" smtClean="0"/>
              <a:t>saxa</a:t>
            </a:r>
            <a:r>
              <a:rPr lang="en-US" dirty="0" smtClean="0"/>
              <a:t> was indicative of some selection factor putting them in a higher risk group.</a:t>
            </a:r>
          </a:p>
          <a:p>
            <a:endParaRPr lang="en-US" dirty="0"/>
          </a:p>
          <a:p>
            <a:r>
              <a:rPr lang="en-US" dirty="0" smtClean="0"/>
              <a:t>These curves all consider “on –treatment” being on plus 30 days off. If we change the 30 days to 0, or 1, or 7, we get essentially the same result.</a:t>
            </a:r>
          </a:p>
          <a:p>
            <a:endParaRPr lang="en-US" dirty="0"/>
          </a:p>
          <a:p>
            <a:r>
              <a:rPr lang="en-US" dirty="0" smtClean="0"/>
              <a:t>Because the more people stopped placebo than stopped sax, more deaths were removed from the placebo than the </a:t>
            </a:r>
            <a:r>
              <a:rPr lang="en-US" dirty="0" err="1" smtClean="0"/>
              <a:t>saxa</a:t>
            </a:r>
            <a:r>
              <a:rPr lang="en-US" dirty="0" smtClean="0"/>
              <a:t> arm, improperly inflating the hazard ratio in the on-treatment analysis. stopping study drug was more </a:t>
            </a:r>
          </a:p>
          <a:p>
            <a:endParaRPr lang="en-US" dirty="0"/>
          </a:p>
          <a:p>
            <a:r>
              <a:rPr lang="en-US" dirty="0" smtClean="0"/>
              <a:t>This is just one more reminder why on-treatment analyses cannot be used to assess the effect of a drug on a clinical outcome.</a:t>
            </a:r>
          </a:p>
          <a:p>
            <a:endParaRPr lang="en-US" dirty="0"/>
          </a:p>
          <a:p>
            <a:pPr marL="0" lvl="1"/>
            <a:r>
              <a:rPr lang="en-US" sz="1400" dirty="0"/>
              <a:t>The best estimate for the hazard ratio comes not from such confounded on-treatment analyses, but from the ITT analysis itself.</a:t>
            </a:r>
          </a:p>
          <a:p>
            <a:endParaRPr lang="en-US" dirty="0"/>
          </a:p>
        </p:txBody>
      </p:sp>
      <p:sp>
        <p:nvSpPr>
          <p:cNvPr id="4" name="Slide Number Placeholder 3"/>
          <p:cNvSpPr>
            <a:spLocks noGrp="1"/>
          </p:cNvSpPr>
          <p:nvPr>
            <p:ph type="sldNum" sz="quarter" idx="10"/>
          </p:nvPr>
        </p:nvSpPr>
        <p:spPr/>
        <p:txBody>
          <a:bodyPr/>
          <a:lstStyle/>
          <a:p>
            <a:fld id="{F8B60579-45D4-4145-A6C0-C02F5A525ACF}" type="slidenum">
              <a:rPr lang="en-US" smtClean="0"/>
              <a:pPr/>
              <a:t>14</a:t>
            </a:fld>
            <a:endParaRPr lang="en-US"/>
          </a:p>
        </p:txBody>
      </p:sp>
    </p:spTree>
    <p:extLst>
      <p:ext uri="{BB962C8B-B14F-4D97-AF65-F5344CB8AC3E}">
        <p14:creationId xmlns:p14="http://schemas.microsoft.com/office/powerpoint/2010/main" val="17616877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8" name="Title 7"/>
          <p:cNvSpPr>
            <a:spLocks noGrp="1"/>
          </p:cNvSpPr>
          <p:nvPr>
            <p:ph type="ctrTitle"/>
          </p:nvPr>
        </p:nvSpPr>
        <p:spPr>
          <a:xfrm>
            <a:off x="464234" y="381001"/>
            <a:ext cx="8229600" cy="2209800"/>
          </a:xfrm>
        </p:spPr>
        <p:txBody>
          <a:bodyPr lIns="45720" rIns="228600" anchor="b">
            <a:normAutofit/>
          </a:bodyPr>
          <a:lstStyle>
            <a:lvl1pPr marL="0" algn="r">
              <a:defRPr sz="4000"/>
            </a:lvl1pPr>
            <a:extLst/>
          </a:lstStyle>
          <a:p>
            <a:r>
              <a:rPr kumimoji="0" lang="en-US" smtClean="0"/>
              <a:t>Click to edit Master title style</a:t>
            </a:r>
            <a:endParaRPr kumimoji="0" lang="en-US" dirty="0"/>
          </a:p>
        </p:txBody>
      </p:sp>
      <p:sp>
        <p:nvSpPr>
          <p:cNvPr id="9" name="Subtitle 8"/>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
        <p:nvSpPr>
          <p:cNvPr id="10" name="Date Placeholder 9"/>
          <p:cNvSpPr>
            <a:spLocks noGrp="1"/>
          </p:cNvSpPr>
          <p:nvPr>
            <p:ph type="dt" sz="half" idx="10"/>
          </p:nvPr>
        </p:nvSpPr>
        <p:spPr>
          <a:xfrm>
            <a:off x="5562600" y="6509004"/>
            <a:ext cx="3002280" cy="274320"/>
          </a:xfrm>
        </p:spPr>
        <p:txBody>
          <a:bodyPr vert="horz" rtlCol="0"/>
          <a:lstStyle>
            <a:extLst/>
          </a:lstStyle>
          <a:p>
            <a:pPr algn="l" eaLnBrk="1" latinLnBrk="0" hangingPunct="1"/>
            <a:fld id="{B645CE88-157B-43A8-A7BC-B3CB8990307F}" type="datetime1">
              <a:rPr lang="en-US" smtClean="0"/>
              <a:t>5/21/2018</a:t>
            </a:fld>
            <a:endParaRPr lang="en-US"/>
          </a:p>
        </p:txBody>
      </p:sp>
      <p:sp>
        <p:nvSpPr>
          <p:cNvPr id="11" name="Slide Number Placeholder 10"/>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pPr algn="r" eaLnBrk="1" latinLnBrk="0" hangingPunct="1"/>
            <a:fld id="{8C592886-E571-45D5-8B56-343DC94F8FA6}" type="slidenum">
              <a:rPr kumimoji="0" lang="en-US" smtClean="0"/>
              <a:t>‹#›</a:t>
            </a:fld>
            <a:endParaRPr kumimoji="0" lang="en-US" dirty="0">
              <a:solidFill>
                <a:schemeClr val="tx2">
                  <a:shade val="90000"/>
                </a:schemeClr>
              </a:solidFill>
            </a:endParaRPr>
          </a:p>
        </p:txBody>
      </p:sp>
      <p:sp>
        <p:nvSpPr>
          <p:cNvPr id="12" name="Footer Placeholder 11"/>
          <p:cNvSpPr>
            <a:spLocks noGrp="1"/>
          </p:cNvSpPr>
          <p:nvPr>
            <p:ph type="ftr" sz="quarter" idx="12"/>
          </p:nvPr>
        </p:nvSpPr>
        <p:spPr>
          <a:xfrm>
            <a:off x="1600200" y="6509004"/>
            <a:ext cx="3907464" cy="274320"/>
          </a:xfrm>
        </p:spPr>
        <p:txBody>
          <a:bodyPr vert="horz" rtlCol="0"/>
          <a:lstStyle>
            <a:extLst/>
          </a:lstStyle>
          <a:p>
            <a:endParaRPr kumimoji="0" lang="en-US"/>
          </a:p>
        </p:txBody>
      </p:sp>
      <p:sp>
        <p:nvSpPr>
          <p:cNvPr id="7" name="Rectangle 6"/>
          <p:cNvSpPr/>
          <p:nvPr userDrawn="1"/>
        </p:nvSpPr>
        <p:spPr>
          <a:xfrm>
            <a:off x="1271657" y="2698121"/>
            <a:ext cx="7406640" cy="9144"/>
          </a:xfrm>
          <a:prstGeom prst="rect">
            <a:avLst/>
          </a:prstGeom>
          <a:solidFill>
            <a:schemeClr val="accent3"/>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0443" y="4724400"/>
            <a:ext cx="5486400" cy="664536"/>
          </a:xfrm>
        </p:spPr>
        <p:txBody>
          <a:bodyPr anchor="b"/>
          <a:lstStyle>
            <a:lvl1pPr marL="0" algn="r">
              <a:buNone/>
              <a:defRPr sz="2000" b="1"/>
            </a:lvl1pPr>
            <a:extLst/>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a:xfrm>
            <a:off x="5562600" y="6509004"/>
            <a:ext cx="3002280" cy="274320"/>
          </a:xfrm>
        </p:spPr>
        <p:txBody>
          <a:bodyPr vert="horz" rtlCol="0"/>
          <a:lstStyle>
            <a:extLst/>
          </a:lstStyle>
          <a:p>
            <a:pPr algn="l" eaLnBrk="1" latinLnBrk="0" hangingPunct="1"/>
            <a:fld id="{2292A2F3-B611-4CEE-9146-77782125A74A}" type="datetime1">
              <a:rPr lang="en-US" smtClean="0"/>
              <a:t>5/21/2018</a:t>
            </a:fld>
            <a:endParaRPr lang="en-US"/>
          </a:p>
        </p:txBody>
      </p:sp>
      <p:sp>
        <p:nvSpPr>
          <p:cNvPr id="9" name="Slide Number Placeholder 8"/>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pPr algn="r" eaLnBrk="1" latinLnBrk="0" hangingPunct="1"/>
            <a:fld id="{8C592886-E571-45D5-8B56-343DC94F8FA6}" type="slidenum">
              <a:rPr kumimoji="0" lang="en-US" smtClean="0"/>
              <a:t>‹#›</a:t>
            </a:fld>
            <a:endParaRPr kumimoji="0" lang="en-US">
              <a:solidFill>
                <a:schemeClr val="tx2">
                  <a:shade val="90000"/>
                </a:schemeClr>
              </a:solidFill>
            </a:endParaRPr>
          </a:p>
        </p:txBody>
      </p:sp>
      <p:sp>
        <p:nvSpPr>
          <p:cNvPr id="10" name="Footer Placeholder 9"/>
          <p:cNvSpPr>
            <a:spLocks noGrp="1"/>
          </p:cNvSpPr>
          <p:nvPr>
            <p:ph type="ftr" sz="quarter" idx="12"/>
          </p:nvPr>
        </p:nvSpPr>
        <p:spPr>
          <a:xfrm>
            <a:off x="1600200" y="6509004"/>
            <a:ext cx="3907464" cy="274320"/>
          </a:xfrm>
        </p:spPr>
        <p:txBody>
          <a:bodyPr vert="horz" rtlCol="0"/>
          <a:lstStyle>
            <a:extLst/>
          </a:lstStyle>
          <a:p>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64A8DBE-03F8-46E7-85F0-0DB40E7BBB5A}" type="datetime1">
              <a:rPr lang="en-US" smtClean="0"/>
              <a:t>5/21/2018</a:t>
            </a:fld>
            <a:endParaRPr lang="en-US"/>
          </a:p>
        </p:txBody>
      </p:sp>
      <p:sp>
        <p:nvSpPr>
          <p:cNvPr id="5" name="Footer Placeholder 4"/>
          <p:cNvSpPr>
            <a:spLocks noGrp="1"/>
          </p:cNvSpPr>
          <p:nvPr>
            <p:ph type="ftr" sz="quarter" idx="11"/>
          </p:nvPr>
        </p:nvSpPr>
        <p:spPr/>
        <p:txBody>
          <a:bodyPr/>
          <a:lstStyle>
            <a:extLst/>
          </a:lstStyle>
          <a:p>
            <a:endParaRPr kumimoji="0" lang="en-US"/>
          </a:p>
        </p:txBody>
      </p:sp>
      <p:sp>
        <p:nvSpPr>
          <p:cNvPr id="6" name="Slide Number Placeholder 5"/>
          <p:cNvSpPr>
            <a:spLocks noGrp="1"/>
          </p:cNvSpPr>
          <p:nvPr>
            <p:ph type="sldNum" sz="quarter" idx="12"/>
          </p:nvPr>
        </p:nvSpPr>
        <p:spPr/>
        <p:txBody>
          <a:bodyPr/>
          <a:lstStyle>
            <a:extLst/>
          </a:lstStyle>
          <a:p>
            <a:fld id="{8C592886-E571-45D5-8B56-343DC94F8FA6}" type="slidenum">
              <a:rPr kumimoji="0" lang="en-US" smtClean="0"/>
              <a:t>‹#›</a:t>
            </a:fld>
            <a:endParaRPr kumimoji="0"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lvl1pPr algn="l">
              <a:defRPr/>
            </a:lvl1pPr>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50CD9CF-8B44-45C7-8E47-C637C26933AF}" type="datetime1">
              <a:rPr lang="en-US" smtClean="0"/>
              <a:t>5/21/2018</a:t>
            </a:fld>
            <a:endParaRPr lang="en-US"/>
          </a:p>
        </p:txBody>
      </p:sp>
      <p:sp>
        <p:nvSpPr>
          <p:cNvPr id="5" name="Footer Placeholder 4"/>
          <p:cNvSpPr>
            <a:spLocks noGrp="1"/>
          </p:cNvSpPr>
          <p:nvPr>
            <p:ph type="ftr" sz="quarter" idx="11"/>
          </p:nvPr>
        </p:nvSpPr>
        <p:spPr/>
        <p:txBody>
          <a:bodyPr/>
          <a:lstStyle>
            <a:extLst/>
          </a:lstStyle>
          <a:p>
            <a:endParaRPr kumimoji="0" lang="en-US"/>
          </a:p>
        </p:txBody>
      </p:sp>
      <p:sp>
        <p:nvSpPr>
          <p:cNvPr id="6" name="Slide Number Placeholder 5"/>
          <p:cNvSpPr>
            <a:spLocks noGrp="1"/>
          </p:cNvSpPr>
          <p:nvPr>
            <p:ph type="sldNum" sz="quarter" idx="12"/>
          </p:nvPr>
        </p:nvSpPr>
        <p:spPr/>
        <p:txBody>
          <a:bodyPr/>
          <a:lstStyle>
            <a:extLst/>
          </a:lstStyle>
          <a:p>
            <a:fld id="{8C592886-E571-45D5-8B56-343DC94F8FA6}" type="slidenum">
              <a:rPr kumimoji="0" lang="en-US" smtClean="0"/>
              <a:t>‹#›</a:t>
            </a:fld>
            <a:endParaRPr kumimoji="0"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pPr algn="l" eaLnBrk="1" latinLnBrk="0" hangingPunct="1"/>
            <a:fld id="{B645CE88-157B-43A8-A7BC-B3CB8990307F}" type="datetime1">
              <a:rPr lang="en-US" smtClean="0"/>
              <a:t>5/21/2018</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pPr algn="r" eaLnBrk="1" latinLnBrk="0" hangingPunct="1"/>
            <a:fld id="{8C592886-E571-45D5-8B56-343DC94F8FA6}" type="slidenum">
              <a:rPr kumimoji="0" lang="en-US" smtClean="0"/>
              <a:t>‹#›</a:t>
            </a:fld>
            <a:endParaRPr kumimoji="0" lang="en-US" dirty="0">
              <a:solidFill>
                <a:schemeClr val="tx2">
                  <a:shade val="90000"/>
                </a:schemeClr>
              </a:solidFill>
            </a:endParaRPr>
          </a:p>
        </p:txBody>
      </p:sp>
      <p:sp>
        <p:nvSpPr>
          <p:cNvPr id="7" name="Rectangle 6"/>
          <p:cNvSpPr/>
          <p:nvPr userDrawn="1"/>
        </p:nvSpPr>
        <p:spPr>
          <a:xfrm>
            <a:off x="1271657" y="2698121"/>
            <a:ext cx="7406640" cy="9144"/>
          </a:xfrm>
          <a:prstGeom prst="rect">
            <a:avLst/>
          </a:prstGeom>
          <a:solidFill>
            <a:schemeClr val="accent3"/>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extLst>
      <p:ext uri="{BB962C8B-B14F-4D97-AF65-F5344CB8AC3E}">
        <p14:creationId xmlns:p14="http://schemas.microsoft.com/office/powerpoint/2010/main" val="42929660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bg>
      <p:bgPr>
        <a:solidFill>
          <a:srgbClr val="FFFFFF"/>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lgn="r" eaLnBrk="1" latinLnBrk="0" hangingPunct="1"/>
            <a:endParaRPr kumimoji="0" lang="en-US" sz="1300" dirty="0">
              <a:solidFill>
                <a:schemeClr val="bg2">
                  <a:tint val="60000"/>
                  <a:satMod val="155000"/>
                </a:schemeClr>
              </a:solidFill>
            </a:endParaRPr>
          </a:p>
        </p:txBody>
      </p:sp>
      <p:sp>
        <p:nvSpPr>
          <p:cNvPr id="4" name="Date Placeholder 3"/>
          <p:cNvSpPr>
            <a:spLocks noGrp="1"/>
          </p:cNvSpPr>
          <p:nvPr>
            <p:ph type="dt" sz="half" idx="11"/>
          </p:nvPr>
        </p:nvSpPr>
        <p:spPr/>
        <p:txBody>
          <a:bodyPr/>
          <a:lstStyle/>
          <a:p>
            <a:pPr algn="l" eaLnBrk="1" latinLnBrk="0" hangingPunct="1"/>
            <a:fld id="{1D0208E0-502B-4982-BBA8-DCD23BF5EA70}" type="datetime1">
              <a:rPr lang="en-US" smtClean="0"/>
              <a:t>5/21/2018</a:t>
            </a:fld>
            <a:endParaRPr lang="en-US" sz="1300" dirty="0">
              <a:solidFill>
                <a:schemeClr val="bg2">
                  <a:tint val="60000"/>
                  <a:satMod val="155000"/>
                </a:schemeClr>
              </a:solidFill>
            </a:endParaRPr>
          </a:p>
        </p:txBody>
      </p:sp>
      <p:sp>
        <p:nvSpPr>
          <p:cNvPr id="5" name="Slide Number Placeholder 4"/>
          <p:cNvSpPr>
            <a:spLocks noGrp="1"/>
          </p:cNvSpPr>
          <p:nvPr>
            <p:ph type="sldNum" sz="quarter" idx="12"/>
          </p:nvPr>
        </p:nvSpPr>
        <p:spPr/>
        <p:txBody>
          <a:bodyPr/>
          <a:lstStyle/>
          <a:p>
            <a:pPr algn="r" eaLnBrk="1" latinLnBrk="0" hangingPunct="1"/>
            <a:fld id="{8C592886-E571-45D5-8B56-343DC94F8FA6}" type="slidenum">
              <a:rPr kumimoji="0" lang="en-US" smtClean="0"/>
              <a:t>‹#›</a:t>
            </a:fld>
            <a:endParaRPr kumimoji="0" lang="en-US" sz="1600" b="1" dirty="0">
              <a:solidFill>
                <a:schemeClr val="tx2">
                  <a:shade val="90000"/>
                </a:schemeClr>
              </a:solidFill>
              <a:effectLst/>
            </a:endParaRPr>
          </a:p>
        </p:txBody>
      </p:sp>
      <p:sp>
        <p:nvSpPr>
          <p:cNvPr id="6" name="Title 1"/>
          <p:cNvSpPr>
            <a:spLocks noGrp="1"/>
          </p:cNvSpPr>
          <p:nvPr>
            <p:ph type="title"/>
          </p:nvPr>
        </p:nvSpPr>
        <p:spPr>
          <a:xfrm>
            <a:off x="441324" y="2285536"/>
            <a:ext cx="8229600" cy="1143000"/>
          </a:xfrm>
        </p:spPr>
        <p:txBody>
          <a:bodyPr/>
          <a:lstStyle>
            <a:lvl1pPr>
              <a:defRPr>
                <a:solidFill>
                  <a:schemeClr val="tx1"/>
                </a:solidFill>
              </a:defRPr>
            </a:lvl1pPr>
            <a:extLst/>
          </a:lstStyle>
          <a:p>
            <a:r>
              <a:rPr kumimoji="0" lang="en-US" smtClean="0"/>
              <a:t>Click to edit Master title style</a:t>
            </a:r>
            <a:endParaRPr kumimoji="0" lang="en-US" dirty="0"/>
          </a:p>
        </p:txBody>
      </p:sp>
      <p:sp>
        <p:nvSpPr>
          <p:cNvPr id="10" name="Content Placeholder 9"/>
          <p:cNvSpPr>
            <a:spLocks noGrp="1"/>
          </p:cNvSpPr>
          <p:nvPr>
            <p:ph sz="quarter" idx="13" hasCustomPrompt="1"/>
          </p:nvPr>
        </p:nvSpPr>
        <p:spPr>
          <a:xfrm>
            <a:off x="2408237" y="3603625"/>
            <a:ext cx="6262687" cy="2516188"/>
          </a:xfrm>
        </p:spPr>
        <p:txBody>
          <a:bodyPr vert="horz"/>
          <a:lstStyle>
            <a:lvl1pPr marL="0" indent="0" algn="r">
              <a:buFontTx/>
              <a:buNone/>
              <a:defRPr>
                <a:solidFill>
                  <a:schemeClr val="tx1"/>
                </a:solidFill>
              </a:defRPr>
            </a:lvl1pPr>
            <a:lvl2pPr marL="411480" indent="0" algn="r">
              <a:buFontTx/>
              <a:buNone/>
              <a:defRPr/>
            </a:lvl2pPr>
            <a:lvl3pPr marL="630936" indent="0" algn="r">
              <a:buFontTx/>
              <a:buNone/>
              <a:defRPr>
                <a:solidFill>
                  <a:schemeClr val="tx1"/>
                </a:solidFill>
              </a:defRPr>
            </a:lvl3pPr>
            <a:lvl4pPr marL="822960" indent="0" algn="r">
              <a:buFontTx/>
              <a:buNone/>
              <a:defRPr>
                <a:solidFill>
                  <a:schemeClr val="tx1"/>
                </a:solidFill>
              </a:defRPr>
            </a:lvl4pPr>
            <a:lvl5pPr marL="1005840" indent="0" algn="r">
              <a:buFontTx/>
              <a:buNone/>
              <a:defRPr>
                <a:solidFill>
                  <a:schemeClr val="tx1"/>
                </a:solidFill>
              </a:defRPr>
            </a:lvl5pPr>
          </a:lstStyle>
          <a:p>
            <a:pPr lvl="0"/>
            <a:r>
              <a:rPr lang="en-US" dirty="0" smtClean="0"/>
              <a:t>Person’s name, </a:t>
            </a:r>
          </a:p>
          <a:p>
            <a:pPr lvl="2"/>
            <a:r>
              <a:rPr lang="en-US" dirty="0" smtClean="0"/>
              <a:t>Location Of Talk</a:t>
            </a:r>
          </a:p>
          <a:p>
            <a:pPr lvl="3"/>
            <a:r>
              <a:rPr lang="en-US" dirty="0" smtClean="0"/>
              <a:t>City, State</a:t>
            </a:r>
          </a:p>
          <a:p>
            <a:pPr lvl="4"/>
            <a:r>
              <a:rPr lang="en-US" dirty="0" smtClean="0"/>
              <a:t>Date</a:t>
            </a:r>
            <a:endParaRPr lang="en-US" dirty="0"/>
          </a:p>
        </p:txBody>
      </p:sp>
      <p:pic>
        <p:nvPicPr>
          <p:cNvPr id="7" name="Picture 6" descr="Stat•Collab_Logo.eps"/>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281152" y="632810"/>
            <a:ext cx="4214648" cy="957875"/>
          </a:xfrm>
          <a:prstGeom prst="rect">
            <a:avLst/>
          </a:prstGeom>
        </p:spPr>
      </p:pic>
    </p:spTree>
    <p:extLst>
      <p:ext uri="{BB962C8B-B14F-4D97-AF65-F5344CB8AC3E}">
        <p14:creationId xmlns:p14="http://schemas.microsoft.com/office/powerpoint/2010/main" val="42098755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p:txBody>
          <a:bodyPr/>
          <a:lstStyle>
            <a:extLst/>
          </a:lstStyle>
          <a:p>
            <a:r>
              <a:rPr kumimoji="0" lang="en-US" smtClean="0"/>
              <a:t>Click to edit Master title style</a:t>
            </a:r>
            <a:endParaRPr kumimoji="0" lang="en-US" dirty="0"/>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4" name="Date Placeholder 3"/>
          <p:cNvSpPr>
            <a:spLocks noGrp="1"/>
          </p:cNvSpPr>
          <p:nvPr>
            <p:ph type="dt" sz="half" idx="10"/>
          </p:nvPr>
        </p:nvSpPr>
        <p:spPr/>
        <p:txBody>
          <a:bodyPr/>
          <a:lstStyle>
            <a:extLst/>
          </a:lstStyle>
          <a:p>
            <a:fld id="{811C3E26-CC8D-45AF-8F11-92ABDE7A30DD}" type="datetime1">
              <a:rPr lang="en-US" smtClean="0"/>
              <a:t>5/21/2018</a:t>
            </a:fld>
            <a:endParaRPr lang="en-US"/>
          </a:p>
        </p:txBody>
      </p:sp>
      <p:sp>
        <p:nvSpPr>
          <p:cNvPr id="5" name="Footer Placeholder 4"/>
          <p:cNvSpPr>
            <a:spLocks noGrp="1"/>
          </p:cNvSpPr>
          <p:nvPr>
            <p:ph type="ftr" sz="quarter" idx="11"/>
          </p:nvPr>
        </p:nvSpPr>
        <p:spPr/>
        <p:txBody>
          <a:bodyPr/>
          <a:lstStyle>
            <a:extLst/>
          </a:lstStyle>
          <a:p>
            <a:endParaRPr kumimoji="0" lang="en-US"/>
          </a:p>
        </p:txBody>
      </p:sp>
      <p:sp>
        <p:nvSpPr>
          <p:cNvPr id="6" name="Slide Number Placeholder 5"/>
          <p:cNvSpPr>
            <a:spLocks noGrp="1"/>
          </p:cNvSpPr>
          <p:nvPr>
            <p:ph type="sldNum" sz="quarter" idx="12"/>
          </p:nvPr>
        </p:nvSpPr>
        <p:spPr/>
        <p:txBody>
          <a:bodyPr/>
          <a:lstStyle>
            <a:extLst/>
          </a:lstStyle>
          <a:p>
            <a:fld id="{8C592886-E571-45D5-8B56-343DC94F8FA6}" type="slidenum">
              <a:rPr kumimoji="0" lang="en-US" smtClean="0"/>
              <a:t>‹#›</a:t>
            </a:fld>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blipFill rotWithShape="1">
          <a:blip r:embed="rId2"/>
          <a:stretch>
            <a:fillRect/>
          </a:stretch>
        </a:blipFill>
        <a:effectLst/>
      </p:bgPr>
    </p:bg>
    <p:spTree>
      <p:nvGrpSpPr>
        <p:cNvPr id="1" name=""/>
        <p:cNvGrpSpPr/>
        <p:nvPr/>
      </p:nvGrpSpPr>
      <p:grpSpPr>
        <a:xfrm>
          <a:off x="0" y="0"/>
          <a:ext cx="0" cy="0"/>
          <a:chOff x="0" y="0"/>
          <a:chExt cx="0" cy="0"/>
        </a:xfrm>
      </p:grpSpPr>
      <p:sp>
        <p:nvSpPr>
          <p:cNvPr id="7" name="Rectangle 6"/>
          <p:cNvSpPr/>
          <p:nvPr/>
        </p:nvSpPr>
        <p:spPr>
          <a:xfrm>
            <a:off x="1000128" y="3267456"/>
            <a:ext cx="7406640" cy="9144"/>
          </a:xfrm>
          <a:prstGeom prst="rect">
            <a:avLst/>
          </a:prstGeom>
          <a:solidFill>
            <a:schemeClr val="accent3"/>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22376" y="498230"/>
            <a:ext cx="7772400" cy="2731008"/>
          </a:xfrm>
        </p:spPr>
        <p:txBody>
          <a:bodyPr rIns="100584"/>
          <a:lstStyle>
            <a:lvl1pPr algn="r">
              <a:buNone/>
              <a:defRPr sz="4000" b="1" cap="none">
                <a:solidFill>
                  <a:srgbClr val="3C4F78"/>
                </a:solidFill>
              </a:defRPr>
            </a:lvl1pPr>
            <a:extLst/>
          </a:lstStyle>
          <a:p>
            <a:r>
              <a:rPr kumimoji="0" lang="en-US" smtClean="0"/>
              <a:t>Click to edit Master title style</a:t>
            </a:r>
            <a:endParaRPr kumimoji="0" lang="en-US" dirty="0"/>
          </a:p>
        </p:txBody>
      </p:sp>
      <p:sp>
        <p:nvSpPr>
          <p:cNvPr id="3" name="Text Placeholder 2"/>
          <p:cNvSpPr>
            <a:spLocks noGrp="1"/>
          </p:cNvSpPr>
          <p:nvPr>
            <p:ph type="body" idx="1"/>
          </p:nvPr>
        </p:nvSpPr>
        <p:spPr>
          <a:xfrm>
            <a:off x="722313" y="3287713"/>
            <a:ext cx="7772400" cy="1509712"/>
          </a:xfrm>
        </p:spPr>
        <p:txBody>
          <a:bodyPr rIns="128016" anchor="t"/>
          <a:lstStyle>
            <a:lvl1pPr marL="0" indent="0" algn="r">
              <a:buNone/>
              <a:defRPr sz="2000">
                <a:solidFill>
                  <a:srgbClr val="3C4F78"/>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a:xfrm>
            <a:off x="5562600" y="6513670"/>
            <a:ext cx="3002280" cy="274320"/>
          </a:xfrm>
        </p:spPr>
        <p:txBody>
          <a:bodyPr vert="horz" rtlCol="0"/>
          <a:lstStyle>
            <a:extLst/>
          </a:lstStyle>
          <a:p>
            <a:pPr algn="l" eaLnBrk="1" latinLnBrk="0" hangingPunct="1"/>
            <a:fld id="{35A7C34B-1EE7-47A8-834E-E465F8099F8F}" type="datetime1">
              <a:rPr lang="en-US" smtClean="0"/>
              <a:t>5/21/2018</a:t>
            </a:fld>
            <a:endParaRPr lang="en-US"/>
          </a:p>
        </p:txBody>
      </p:sp>
      <p:sp>
        <p:nvSpPr>
          <p:cNvPr id="9" name="Slide Number Placeholder 8"/>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pPr algn="r" eaLnBrk="1" latinLnBrk="0" hangingPunct="1"/>
            <a:fld id="{8C592886-E571-45D5-8B56-343DC94F8FA6}" type="slidenum">
              <a:rPr kumimoji="0" lang="en-US" smtClean="0"/>
              <a:t>‹#›</a:t>
            </a:fld>
            <a:endParaRPr kumimoji="0" lang="en-US">
              <a:solidFill>
                <a:schemeClr val="tx2">
                  <a:shade val="90000"/>
                </a:schemeClr>
              </a:solidFill>
            </a:endParaRPr>
          </a:p>
        </p:txBody>
      </p:sp>
      <p:sp>
        <p:nvSpPr>
          <p:cNvPr id="10" name="Footer Placeholder 9"/>
          <p:cNvSpPr>
            <a:spLocks noGrp="1"/>
          </p:cNvSpPr>
          <p:nvPr>
            <p:ph type="ftr" sz="quarter" idx="12"/>
          </p:nvPr>
        </p:nvSpPr>
        <p:spPr>
          <a:xfrm>
            <a:off x="1600200" y="6513670"/>
            <a:ext cx="3907464" cy="274320"/>
          </a:xfrm>
        </p:spPr>
        <p:txBody>
          <a:bodyPr vert="horz" rtlCol="0"/>
          <a:lstStyle>
            <a:extLst/>
          </a:lstStyle>
          <a:p>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5EBC598F-1189-4858-A177-A92B86E842A9}" type="datetime1">
              <a:rPr lang="en-US" smtClean="0"/>
              <a:t>5/21/2018</a:t>
            </a:fld>
            <a:endParaRPr lang="en-US"/>
          </a:p>
        </p:txBody>
      </p:sp>
      <p:sp>
        <p:nvSpPr>
          <p:cNvPr id="6" name="Footer Placeholder 5"/>
          <p:cNvSpPr>
            <a:spLocks noGrp="1"/>
          </p:cNvSpPr>
          <p:nvPr>
            <p:ph type="ftr" sz="quarter" idx="11"/>
          </p:nvPr>
        </p:nvSpPr>
        <p:spPr/>
        <p:txBody>
          <a:bodyPr/>
          <a:lstStyle>
            <a:extLst/>
          </a:lstStyle>
          <a:p>
            <a:endParaRPr kumimoji="0" lang="en-US"/>
          </a:p>
        </p:txBody>
      </p:sp>
      <p:sp>
        <p:nvSpPr>
          <p:cNvPr id="7" name="Slide Number Placeholder 6"/>
          <p:cNvSpPr>
            <a:spLocks noGrp="1"/>
          </p:cNvSpPr>
          <p:nvPr>
            <p:ph type="sldNum" sz="quarter" idx="12"/>
          </p:nvPr>
        </p:nvSpPr>
        <p:spPr>
          <a:xfrm>
            <a:off x="8641080" y="6514568"/>
            <a:ext cx="464288" cy="274320"/>
          </a:xfrm>
        </p:spPr>
        <p:txBody>
          <a:bodyPr/>
          <a:lstStyle>
            <a:extLst/>
          </a:lstStyle>
          <a:p>
            <a:fld id="{8C592886-E571-45D5-8B56-343DC94F8FA6}" type="slidenum">
              <a:rPr kumimoji="0" lang="en-US" smtClean="0"/>
              <a:t>‹#›</a:t>
            </a:fld>
            <a:endParaRPr kumimoji="0" lang="en-US"/>
          </a:p>
        </p:txBody>
      </p:sp>
      <p:sp>
        <p:nvSpPr>
          <p:cNvPr id="10" name="Rectangle 9"/>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Rectangle 9"/>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11" name="Rectangle 10"/>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2" name="Title 1"/>
          <p:cNvSpPr>
            <a:spLocks noGrp="1"/>
          </p:cNvSpPr>
          <p:nvPr>
            <p:ph type="title"/>
          </p:nvPr>
        </p:nvSpPr>
        <p:spPr>
          <a:xfrm>
            <a:off x="457200" y="251948"/>
            <a:ext cx="8229600"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702B80C4-5D78-47D4-A0C5-A7E5E8349959}" type="datetime1">
              <a:rPr lang="en-US" smtClean="0"/>
              <a:t>5/21/2018</a:t>
            </a:fld>
            <a:endParaRPr lang="en-US"/>
          </a:p>
        </p:txBody>
      </p:sp>
      <p:sp>
        <p:nvSpPr>
          <p:cNvPr id="8" name="Footer Placeholder 7"/>
          <p:cNvSpPr>
            <a:spLocks noGrp="1"/>
          </p:cNvSpPr>
          <p:nvPr>
            <p:ph type="ftr" sz="quarter" idx="11"/>
          </p:nvPr>
        </p:nvSpPr>
        <p:spPr/>
        <p:txBody>
          <a:bodyPr/>
          <a:lstStyle>
            <a:extLst/>
          </a:lstStyle>
          <a:p>
            <a:endParaRPr kumimoji="0" lang="en-US"/>
          </a:p>
        </p:txBody>
      </p:sp>
      <p:sp>
        <p:nvSpPr>
          <p:cNvPr id="9" name="Slide Number Placeholder 8"/>
          <p:cNvSpPr>
            <a:spLocks noGrp="1"/>
          </p:cNvSpPr>
          <p:nvPr>
            <p:ph type="sldNum" sz="quarter" idx="12"/>
          </p:nvPr>
        </p:nvSpPr>
        <p:spPr>
          <a:xfrm>
            <a:off x="8641080" y="6514568"/>
            <a:ext cx="464288" cy="274320"/>
          </a:xfrm>
        </p:spPr>
        <p:txBody>
          <a:bodyPr/>
          <a:lstStyle>
            <a:extLst/>
          </a:lstStyle>
          <a:p>
            <a:fld id="{8C592886-E571-45D5-8B56-343DC94F8FA6}" type="slidenum">
              <a:rPr kumimoji="0" lang="en-US" smtClean="0"/>
              <a:t>‹#›</a:t>
            </a:fld>
            <a:endParaRPr kumimoji="0"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53218"/>
            <a:ext cx="8229600" cy="1143000"/>
          </a:xfrm>
        </p:spPr>
        <p:txBody>
          <a:bodyPr/>
          <a:lstStyle>
            <a:lvl1pPr>
              <a:defRPr>
                <a:latin typeface="Minion Pro"/>
              </a:defRPr>
            </a:lvl1pPr>
            <a:extLst/>
          </a:lstStyle>
          <a:p>
            <a:r>
              <a:rPr kumimoji="0" lang="en-US" smtClean="0"/>
              <a:t>Click to edit Master title style</a:t>
            </a:r>
            <a:endParaRPr kumimoji="0" lang="en-US" dirty="0"/>
          </a:p>
        </p:txBody>
      </p:sp>
      <p:sp>
        <p:nvSpPr>
          <p:cNvPr id="3" name="Date Placeholder 2"/>
          <p:cNvSpPr>
            <a:spLocks noGrp="1"/>
          </p:cNvSpPr>
          <p:nvPr>
            <p:ph type="dt" sz="half" idx="10"/>
          </p:nvPr>
        </p:nvSpPr>
        <p:spPr/>
        <p:txBody>
          <a:bodyPr/>
          <a:lstStyle>
            <a:lvl1pPr>
              <a:defRPr>
                <a:latin typeface="Minion Pro"/>
              </a:defRPr>
            </a:lvl1pPr>
            <a:extLst/>
          </a:lstStyle>
          <a:p>
            <a:fld id="{A606ACFA-DA96-44E3-AF2B-D5A9FA5A2334}" type="datetime1">
              <a:rPr lang="en-US" smtClean="0"/>
              <a:t>5/21/2018</a:t>
            </a:fld>
            <a:endParaRPr lang="en-US" dirty="0"/>
          </a:p>
        </p:txBody>
      </p:sp>
      <p:sp>
        <p:nvSpPr>
          <p:cNvPr id="4" name="Footer Placeholder 3"/>
          <p:cNvSpPr>
            <a:spLocks noGrp="1"/>
          </p:cNvSpPr>
          <p:nvPr>
            <p:ph type="ftr" sz="quarter" idx="11"/>
          </p:nvPr>
        </p:nvSpPr>
        <p:spPr/>
        <p:txBody>
          <a:bodyPr/>
          <a:lstStyle>
            <a:lvl1pPr>
              <a:defRPr>
                <a:latin typeface="Minion Pro"/>
              </a:defRPr>
            </a:lvl1pPr>
            <a:extLst/>
          </a:lstStyle>
          <a:p>
            <a:endParaRPr lang="en-US" dirty="0"/>
          </a:p>
        </p:txBody>
      </p:sp>
      <p:sp>
        <p:nvSpPr>
          <p:cNvPr id="5" name="Slide Number Placeholder 4"/>
          <p:cNvSpPr>
            <a:spLocks noGrp="1"/>
          </p:cNvSpPr>
          <p:nvPr>
            <p:ph type="sldNum" sz="quarter" idx="12"/>
          </p:nvPr>
        </p:nvSpPr>
        <p:spPr/>
        <p:txBody>
          <a:bodyPr/>
          <a:lstStyle>
            <a:extLst/>
          </a:lstStyle>
          <a:p>
            <a:fld id="{8C592886-E571-45D5-8B56-343DC94F8FA6}" type="slidenum">
              <a:rPr kumimoji="0" lang="en-US" smtClean="0"/>
              <a:t>‹#›</a:t>
            </a:fld>
            <a:endParaRPr kumimoji="0" lang="en-US"/>
          </a:p>
        </p:txBody>
      </p:sp>
      <p:sp>
        <p:nvSpPr>
          <p:cNvPr id="7" name="Rectangle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615D3959-25E7-4F96-A283-2D77188563F0}" type="datetime1">
              <a:rPr lang="en-US" smtClean="0"/>
              <a:t>5/21/2018</a:t>
            </a:fld>
            <a:endParaRPr lang="en-US"/>
          </a:p>
        </p:txBody>
      </p:sp>
      <p:sp>
        <p:nvSpPr>
          <p:cNvPr id="3" name="Footer Placeholder 2"/>
          <p:cNvSpPr>
            <a:spLocks noGrp="1"/>
          </p:cNvSpPr>
          <p:nvPr>
            <p:ph type="ftr" sz="quarter" idx="11"/>
          </p:nvPr>
        </p:nvSpPr>
        <p:spPr/>
        <p:txBody>
          <a:bodyPr/>
          <a:lstStyle>
            <a:extLst/>
          </a:lstStyle>
          <a:p>
            <a:endParaRPr kumimoji="0" lang="en-US"/>
          </a:p>
        </p:txBody>
      </p:sp>
      <p:sp>
        <p:nvSpPr>
          <p:cNvPr id="4" name="Slide Number Placeholder 3"/>
          <p:cNvSpPr>
            <a:spLocks noGrp="1"/>
          </p:cNvSpPr>
          <p:nvPr>
            <p:ph type="sldNum" sz="quarter" idx="12"/>
          </p:nvPr>
        </p:nvSpPr>
        <p:spPr/>
        <p:txBody>
          <a:bodyPr/>
          <a:lstStyle>
            <a:extLst/>
          </a:lstStyle>
          <a:p>
            <a:fld id="{8C592886-E571-45D5-8B56-343DC94F8FA6}" type="slidenum">
              <a:rPr kumimoji="0" lang="en-US" smtClean="0"/>
              <a:t>‹#›</a:t>
            </a:fld>
            <a:endParaRPr kumimoji="0" lang="en-US"/>
          </a:p>
        </p:txBody>
      </p:sp>
      <p:sp>
        <p:nvSpPr>
          <p:cNvPr id="5" name="Content Placeholder 2"/>
          <p:cNvSpPr>
            <a:spLocks noGrp="1"/>
          </p:cNvSpPr>
          <p:nvPr>
            <p:ph idx="1"/>
          </p:nvPr>
        </p:nvSpPr>
        <p:spPr>
          <a:xfrm>
            <a:off x="439599" y="441327"/>
            <a:ext cx="8198550" cy="5591351"/>
          </a:xfrm>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963136" y="304800"/>
            <a:ext cx="3931920" cy="762000"/>
          </a:xfrm>
        </p:spPr>
        <p:txBody>
          <a:bodyPr anchor="b"/>
          <a:lstStyle>
            <a:lvl1pPr marL="0" algn="r">
              <a:buNone/>
              <a:defRPr sz="2000" b="1"/>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9" name="Date Placeholder 8"/>
          <p:cNvSpPr>
            <a:spLocks noGrp="1"/>
          </p:cNvSpPr>
          <p:nvPr>
            <p:ph type="dt" sz="half" idx="10"/>
          </p:nvPr>
        </p:nvSpPr>
        <p:spPr>
          <a:xfrm>
            <a:off x="5562600" y="6513670"/>
            <a:ext cx="3002280" cy="274320"/>
          </a:xfrm>
        </p:spPr>
        <p:txBody>
          <a:bodyPr vert="horz" rtlCol="0"/>
          <a:lstStyle>
            <a:extLst/>
          </a:lstStyle>
          <a:p>
            <a:pPr algn="l" eaLnBrk="1" latinLnBrk="0" hangingPunct="1"/>
            <a:fld id="{5B5E2CDF-6A91-4BD2-A7A8-8EDC41251606}" type="datetime1">
              <a:rPr lang="en-US" smtClean="0"/>
              <a:t>5/21/2018</a:t>
            </a:fld>
            <a:endParaRPr lang="en-US"/>
          </a:p>
        </p:txBody>
      </p:sp>
      <p:sp>
        <p:nvSpPr>
          <p:cNvPr id="10" name="Slide Number Placeholder 9"/>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pPr algn="r" eaLnBrk="1" latinLnBrk="0" hangingPunct="1"/>
            <a:fld id="{8C592886-E571-45D5-8B56-343DC94F8FA6}" type="slidenum">
              <a:rPr kumimoji="0" lang="en-US" smtClean="0"/>
              <a:t>‹#›</a:t>
            </a:fld>
            <a:endParaRPr kumimoji="0" lang="en-US">
              <a:solidFill>
                <a:schemeClr val="tx2">
                  <a:shade val="90000"/>
                </a:schemeClr>
              </a:solidFill>
            </a:endParaRPr>
          </a:p>
        </p:txBody>
      </p:sp>
      <p:sp>
        <p:nvSpPr>
          <p:cNvPr id="11" name="Footer Placeholder 10"/>
          <p:cNvSpPr>
            <a:spLocks noGrp="1"/>
          </p:cNvSpPr>
          <p:nvPr>
            <p:ph type="ftr" sz="quarter" idx="12"/>
          </p:nvPr>
        </p:nvSpPr>
        <p:spPr>
          <a:xfrm>
            <a:off x="1600200" y="6513670"/>
            <a:ext cx="3907464" cy="274320"/>
          </a:xfrm>
        </p:spPr>
        <p:txBody>
          <a:bodyPr vert="horz" rtlCol="0"/>
          <a:lstStyle>
            <a:extLst/>
          </a:lstStyle>
          <a:p>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rgbClr val="3C4F78"/>
                </a:solidFill>
              </a:defRPr>
            </a:lvl1pPr>
            <a:extLst/>
          </a:lstStyle>
          <a:p>
            <a:endParaRPr lang="en-US" dirty="0"/>
          </a:p>
        </p:txBody>
      </p:sp>
      <p:sp>
        <p:nvSpPr>
          <p:cNvPr id="14" name="Date Placeholder 13"/>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rgbClr val="3C4F78"/>
                </a:solidFill>
              </a:defRPr>
            </a:lvl1pPr>
            <a:extLst/>
          </a:lstStyle>
          <a:p>
            <a:fld id="{D91C5236-3517-406B-87E3-F90071B9FD39}" type="datetime1">
              <a:rPr lang="en-US" smtClean="0"/>
              <a:t>5/21/2018</a:t>
            </a:fld>
            <a:endParaRPr lang="en-US" dirty="0"/>
          </a:p>
        </p:txBody>
      </p:sp>
      <p:sp>
        <p:nvSpPr>
          <p:cNvPr id="23" name="Slide Number Placeholder 22"/>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pPr algn="r" eaLnBrk="1" latinLnBrk="0" hangingPunct="1"/>
            <a:fld id="{8C592886-E571-45D5-8B56-343DC94F8FA6}" type="slidenum">
              <a:rPr kumimoji="0" lang="en-US" smtClean="0"/>
              <a:t>‹#›</a:t>
            </a:fld>
            <a:endParaRPr kumimoji="0" lang="en-US" sz="1600" b="1" dirty="0">
              <a:solidFill>
                <a:schemeClr val="tx2">
                  <a:shade val="90000"/>
                </a:schemeClr>
              </a:solidFill>
              <a:effectLst/>
            </a:endParaRPr>
          </a:p>
        </p:txBody>
      </p:sp>
      <p:sp>
        <p:nvSpPr>
          <p:cNvPr id="22" name="Title Placeholder 21"/>
          <p:cNvSpPr>
            <a:spLocks noGrp="1"/>
          </p:cNvSpPr>
          <p:nvPr>
            <p:ph type="title"/>
          </p:nvPr>
        </p:nvSpPr>
        <p:spPr>
          <a:xfrm>
            <a:off x="457200" y="253536"/>
            <a:ext cx="8229600" cy="1143000"/>
          </a:xfrm>
          <a:prstGeom prst="rect">
            <a:avLst/>
          </a:prstGeom>
        </p:spPr>
        <p:txBody>
          <a:bodyPr rIns="91440" anchor="b">
            <a:normAutofit/>
          </a:bodyPr>
          <a:lstStyle>
            <a:extLst/>
          </a:lstStyle>
          <a:p>
            <a:r>
              <a:rPr kumimoji="0" lang="en-US" smtClean="0"/>
              <a:t>Click to edit Master title style</a:t>
            </a:r>
            <a:endParaRPr kumimoji="0" lang="en-US" dirty="0"/>
          </a:p>
        </p:txBody>
      </p:sp>
      <p:sp>
        <p:nvSpPr>
          <p:cNvPr id="13" name="Text Placeholder 12"/>
          <p:cNvSpPr>
            <a:spLocks noGrp="1"/>
          </p:cNvSpPr>
          <p:nvPr>
            <p:ph type="body" idx="1"/>
          </p:nvPr>
        </p:nvSpPr>
        <p:spPr>
          <a:xfrm>
            <a:off x="457200" y="1646237"/>
            <a:ext cx="8229600" cy="452628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dirty="0"/>
          </a:p>
        </p:txBody>
      </p:sp>
    </p:spTree>
  </p:cSld>
  <p:clrMap bg1="lt1" tx1="dk1" bg2="lt2" tx2="dk2" accent1="accent1" accent2="accent2" accent3="accent3" accent4="accent4" accent5="accent5" accent6="accent6" hlink="hlink" folHlink="folHlink"/>
  <p:sldLayoutIdLst>
    <p:sldLayoutId id="2147483661" r:id="rId1"/>
    <p:sldLayoutId id="2147483672"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p:hf hdr="0" ftr="0" dt="0"/>
  <p:txStyles>
    <p:titleStyle>
      <a:lvl1pPr marL="54864" algn="r" rtl="0" eaLnBrk="1" latinLnBrk="0" hangingPunct="1">
        <a:spcBef>
          <a:spcPct val="0"/>
        </a:spcBef>
        <a:buNone/>
        <a:defRPr kumimoji="0" sz="4000" kern="1200">
          <a:solidFill>
            <a:schemeClr val="tx2"/>
          </a:solidFill>
          <a:effectLst/>
          <a:latin typeface="+mj-lt"/>
          <a:ea typeface="+mj-ea"/>
          <a:cs typeface="+mj-cs"/>
        </a:defRPr>
      </a:lvl1pPr>
      <a:extLst/>
    </p:titleStyle>
    <p:bodyStyle>
      <a:lvl1pPr marL="292100" indent="-292100" algn="l" rtl="0" eaLnBrk="1" latinLnBrk="0" hangingPunct="1">
        <a:spcBef>
          <a:spcPts val="0"/>
        </a:spcBef>
        <a:buClr>
          <a:schemeClr val="accent1"/>
        </a:buClr>
        <a:buSzPct val="100000"/>
        <a:buFont typeface="Arial"/>
        <a:buChar char="•"/>
        <a:defRPr kumimoji="0" sz="2400" kern="1200">
          <a:solidFill>
            <a:srgbClr val="3C4F78"/>
          </a:solidFill>
          <a:latin typeface="+mn-lt"/>
          <a:ea typeface="+mn-ea"/>
          <a:cs typeface="+mn-cs"/>
        </a:defRPr>
      </a:lvl1pPr>
      <a:lvl2pPr marL="640080" indent="-228600" algn="l" rtl="0" eaLnBrk="1" latinLnBrk="0" hangingPunct="1">
        <a:spcBef>
          <a:spcPts val="400"/>
        </a:spcBef>
        <a:buClr>
          <a:schemeClr val="accent3"/>
        </a:buClr>
        <a:buSzPct val="100000"/>
        <a:buFont typeface="Arial"/>
        <a:buChar char="•"/>
        <a:defRPr kumimoji="0" sz="2400" kern="1200">
          <a:solidFill>
            <a:srgbClr val="3C4F78"/>
          </a:solidFill>
          <a:latin typeface="+mn-lt"/>
          <a:ea typeface="+mn-ea"/>
          <a:cs typeface="+mn-cs"/>
        </a:defRPr>
      </a:lvl2pPr>
      <a:lvl3pPr marL="822960" indent="-192024" algn="l" rtl="0" eaLnBrk="1" latinLnBrk="0" hangingPunct="1">
        <a:spcBef>
          <a:spcPts val="400"/>
        </a:spcBef>
        <a:buClr>
          <a:schemeClr val="accent3"/>
        </a:buClr>
        <a:buSzPct val="100000"/>
        <a:buFont typeface="Arial"/>
        <a:buChar char="•"/>
        <a:defRPr kumimoji="0" sz="2400" kern="1200">
          <a:solidFill>
            <a:srgbClr val="3C4F78"/>
          </a:solidFill>
          <a:latin typeface="+mn-lt"/>
          <a:ea typeface="+mn-ea"/>
          <a:cs typeface="+mn-cs"/>
        </a:defRPr>
      </a:lvl3pPr>
      <a:lvl4pPr marL="1005840" indent="-182880" algn="l" rtl="0" eaLnBrk="1" latinLnBrk="0" hangingPunct="1">
        <a:spcBef>
          <a:spcPts val="400"/>
        </a:spcBef>
        <a:buClr>
          <a:schemeClr val="accent3"/>
        </a:buClr>
        <a:buSzPct val="100000"/>
        <a:buFont typeface="Arial"/>
        <a:buChar char="•"/>
        <a:defRPr kumimoji="0" sz="2400" kern="1200">
          <a:solidFill>
            <a:srgbClr val="3C4F78"/>
          </a:solidFill>
          <a:latin typeface="+mn-lt"/>
          <a:ea typeface="+mn-ea"/>
          <a:cs typeface="+mn-cs"/>
        </a:defRPr>
      </a:lvl4pPr>
      <a:lvl5pPr marL="1188720" indent="-182880" algn="l" rtl="0" eaLnBrk="1" latinLnBrk="0" hangingPunct="1">
        <a:spcBef>
          <a:spcPts val="400"/>
        </a:spcBef>
        <a:buClr>
          <a:schemeClr val="accent3"/>
        </a:buClr>
        <a:buSzPct val="100000"/>
        <a:buFont typeface="Arial"/>
        <a:buChar char="•"/>
        <a:defRPr kumimoji="0" sz="2400" kern="1200">
          <a:solidFill>
            <a:srgbClr val="3C4F78"/>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1C5236-3517-406B-87E3-F90071B9FD39}" type="datetime1">
              <a:rPr lang="en-US" smtClean="0"/>
              <a:t>5/21/2018</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r" eaLnBrk="1" latinLnBrk="0" hangingPunct="1"/>
            <a:fld id="{8C592886-E571-45D5-8B56-343DC94F8FA6}" type="slidenum">
              <a:rPr kumimoji="0" lang="en-US" smtClean="0"/>
              <a:t>‹#›</a:t>
            </a:fld>
            <a:endParaRPr kumimoji="0" lang="en-US" sz="1600" b="1" dirty="0">
              <a:solidFill>
                <a:schemeClr val="tx2">
                  <a:shade val="90000"/>
                </a:schemeClr>
              </a:solidFill>
              <a:effectLst/>
            </a:endParaRPr>
          </a:p>
        </p:txBody>
      </p:sp>
    </p:spTree>
    <p:extLst>
      <p:ext uri="{BB962C8B-B14F-4D97-AF65-F5344CB8AC3E}">
        <p14:creationId xmlns:p14="http://schemas.microsoft.com/office/powerpoint/2010/main" val="1252010664"/>
      </p:ext>
    </p:extLst>
  </p:cSld>
  <p:clrMap bg1="dk1" tx1="lt1" bg2="dk2" tx2="lt2" accent1="accent1" accent2="accent2" accent3="accent3" accent4="accent4" accent5="accent5" accent6="accent6" hlink="hlink" folHlink="folHlink"/>
  <p:sldLayoutIdLst>
    <p:sldLayoutId id="2147483674" r:id="rId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1.xml"/><Relationship Id="rId4" Type="http://schemas.openxmlformats.org/officeDocument/2006/relationships/image" Target="../media/image7.emf"/></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2.xml"/><Relationship Id="rId4" Type="http://schemas.openxmlformats.org/officeDocument/2006/relationships/image" Target="../media/image8.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www.moretrials.net/" TargetMode="Externa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Figuring out how </a:t>
            </a:r>
            <a:r>
              <a:rPr lang="en-US" sz="3200" smtClean="0"/>
              <a:t>to display harms to a DMC</a:t>
            </a:r>
            <a:endParaRPr lang="en-US" sz="3200" dirty="0"/>
          </a:p>
        </p:txBody>
      </p:sp>
      <p:sp>
        <p:nvSpPr>
          <p:cNvPr id="3" name="Content Placeholder 2"/>
          <p:cNvSpPr>
            <a:spLocks noGrp="1"/>
          </p:cNvSpPr>
          <p:nvPr>
            <p:ph sz="quarter" idx="13"/>
          </p:nvPr>
        </p:nvSpPr>
        <p:spPr/>
        <p:txBody>
          <a:bodyPr/>
          <a:lstStyle/>
          <a:p>
            <a:r>
              <a:rPr lang="en-US" dirty="0" smtClean="0"/>
              <a:t>Janet Wittes</a:t>
            </a:r>
          </a:p>
          <a:p>
            <a:r>
              <a:rPr lang="en-US" dirty="0" smtClean="0"/>
              <a:t>SCT</a:t>
            </a:r>
          </a:p>
          <a:p>
            <a:r>
              <a:rPr lang="en-US" dirty="0" smtClean="0"/>
              <a:t>21-May-2018</a:t>
            </a:r>
          </a:p>
          <a:p>
            <a:endParaRPr lang="en-US" dirty="0" smtClean="0"/>
          </a:p>
          <a:p>
            <a:endParaRPr lang="en-US" dirty="0"/>
          </a:p>
        </p:txBody>
      </p:sp>
    </p:spTree>
    <p:extLst>
      <p:ext uri="{BB962C8B-B14F-4D97-AF65-F5344CB8AC3E}">
        <p14:creationId xmlns:p14="http://schemas.microsoft.com/office/powerpoint/2010/main" val="1808872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Example: on treatment can understate harms </a:t>
            </a:r>
            <a:endParaRPr lang="en-US" dirty="0"/>
          </a:p>
        </p:txBody>
      </p:sp>
      <p:sp>
        <p:nvSpPr>
          <p:cNvPr id="3" name="Content Placeholder 2"/>
          <p:cNvSpPr>
            <a:spLocks noGrp="1"/>
          </p:cNvSpPr>
          <p:nvPr>
            <p:ph idx="1"/>
          </p:nvPr>
        </p:nvSpPr>
        <p:spPr/>
        <p:txBody>
          <a:bodyPr/>
          <a:lstStyle/>
          <a:p>
            <a:r>
              <a:rPr lang="en-US" dirty="0" smtClean="0"/>
              <a:t>If you look only at 14 days post-treatment, little harm </a:t>
            </a:r>
          </a:p>
          <a:p>
            <a:pPr lvl="1"/>
            <a:r>
              <a:rPr lang="en-US" dirty="0" err="1" smtClean="0"/>
              <a:t>Rofecoxib</a:t>
            </a:r>
            <a:r>
              <a:rPr lang="en-US" dirty="0" smtClean="0"/>
              <a:t> first published analysis</a:t>
            </a:r>
          </a:p>
          <a:p>
            <a:r>
              <a:rPr lang="en-US" dirty="0" smtClean="0"/>
              <a:t>If you look longer, big harm (especially heart failure)</a:t>
            </a:r>
          </a:p>
          <a:p>
            <a:pPr lvl="1"/>
            <a:r>
              <a:rPr lang="en-US" dirty="0" err="1" smtClean="0"/>
              <a:t>Refecoxib</a:t>
            </a:r>
            <a:r>
              <a:rPr lang="en-US" dirty="0" smtClean="0"/>
              <a:t> later published analysis</a:t>
            </a:r>
            <a:endParaRPr lang="en-US" dirty="0"/>
          </a:p>
        </p:txBody>
      </p:sp>
      <p:sp>
        <p:nvSpPr>
          <p:cNvPr id="4" name="Slide Number Placeholder 3"/>
          <p:cNvSpPr>
            <a:spLocks noGrp="1"/>
          </p:cNvSpPr>
          <p:nvPr>
            <p:ph type="sldNum" sz="quarter" idx="12"/>
          </p:nvPr>
        </p:nvSpPr>
        <p:spPr/>
        <p:txBody>
          <a:bodyPr/>
          <a:lstStyle/>
          <a:p>
            <a:fld id="{8C592886-E571-45D5-8B56-343DC94F8FA6}" type="slidenum">
              <a:rPr kumimoji="0" lang="en-US" smtClean="0"/>
              <a:t>10</a:t>
            </a:fld>
            <a:endParaRPr kumimoji="0" lang="en-US" dirty="0"/>
          </a:p>
        </p:txBody>
      </p:sp>
    </p:spTree>
    <p:extLst>
      <p:ext uri="{BB962C8B-B14F-4D97-AF65-F5344CB8AC3E}">
        <p14:creationId xmlns:p14="http://schemas.microsoft.com/office/powerpoint/2010/main" val="2460287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Example–on treatment can overstate harms </a:t>
            </a:r>
            <a:br>
              <a:rPr lang="en-US" dirty="0" smtClean="0"/>
            </a:br>
            <a:r>
              <a:rPr lang="en-US" sz="3600" dirty="0" smtClean="0"/>
              <a:t>SAVOR-TIMI : </a:t>
            </a:r>
            <a:r>
              <a:rPr lang="en-US" sz="3600" dirty="0" err="1" smtClean="0"/>
              <a:t>Saxagliptin</a:t>
            </a:r>
            <a:r>
              <a:rPr lang="en-US" sz="3600" dirty="0" smtClean="0"/>
              <a:t> all-cause mortality</a:t>
            </a:r>
            <a:endParaRPr lang="en-US" sz="3600" dirty="0"/>
          </a:p>
        </p:txBody>
      </p:sp>
      <p:sp>
        <p:nvSpPr>
          <p:cNvPr id="4" name="Slide Number Placeholder 3"/>
          <p:cNvSpPr>
            <a:spLocks noGrp="1"/>
          </p:cNvSpPr>
          <p:nvPr>
            <p:ph type="sldNum" sz="quarter" idx="12"/>
          </p:nvPr>
        </p:nvSpPr>
        <p:spPr/>
        <p:txBody>
          <a:bodyPr/>
          <a:lstStyle/>
          <a:p>
            <a:fld id="{8C592886-E571-45D5-8B56-343DC94F8FA6}" type="slidenum">
              <a:rPr kumimoji="0" lang="en-US" smtClean="0"/>
              <a:t>11</a:t>
            </a:fld>
            <a:endParaRPr kumimoji="0" lang="en-US" dirty="0"/>
          </a:p>
        </p:txBody>
      </p:sp>
      <p:pic>
        <p:nvPicPr>
          <p:cNvPr id="1026" name="Picture 2"/>
          <p:cNvPicPr>
            <a:picLocks noGrp="1" noChangeAspect="1" noChangeArrowheads="1"/>
          </p:cNvPicPr>
          <p:nvPr>
            <p:ph idx="1"/>
          </p:nvPr>
        </p:nvPicPr>
        <p:blipFill>
          <a:blip r:embed="rId2" cstate="email">
            <a:extLst>
              <a:ext uri="{28A0092B-C50C-407E-A947-70E740481C1C}">
                <a14:useLocalDpi xmlns:a14="http://schemas.microsoft.com/office/drawing/2010/main" val="0"/>
              </a:ext>
            </a:extLst>
          </a:blip>
          <a:srcRect/>
          <a:stretch>
            <a:fillRect/>
          </a:stretch>
        </p:blipFill>
        <p:spPr bwMode="auto">
          <a:xfrm>
            <a:off x="457200" y="1812897"/>
            <a:ext cx="8229600" cy="2421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719091" y="1489731"/>
            <a:ext cx="2133661" cy="646331"/>
          </a:xfrm>
          <a:prstGeom prst="rect">
            <a:avLst/>
          </a:prstGeom>
          <a:noFill/>
        </p:spPr>
        <p:txBody>
          <a:bodyPr wrap="none" rtlCol="0">
            <a:spAutoFit/>
          </a:bodyPr>
          <a:lstStyle/>
          <a:p>
            <a:r>
              <a:rPr lang="en-US" dirty="0" smtClean="0"/>
              <a:t>FDA briefing book…</a:t>
            </a:r>
          </a:p>
          <a:p>
            <a:endParaRPr lang="en-US" dirty="0"/>
          </a:p>
        </p:txBody>
      </p:sp>
      <p:sp>
        <p:nvSpPr>
          <p:cNvPr id="5" name="TextBox 4"/>
          <p:cNvSpPr txBox="1"/>
          <p:nvPr/>
        </p:nvSpPr>
        <p:spPr>
          <a:xfrm>
            <a:off x="2647666" y="4954137"/>
            <a:ext cx="3517886" cy="369332"/>
          </a:xfrm>
          <a:prstGeom prst="rect">
            <a:avLst/>
          </a:prstGeom>
          <a:noFill/>
        </p:spPr>
        <p:txBody>
          <a:bodyPr wrap="none" rtlCol="0">
            <a:spAutoFit/>
          </a:bodyPr>
          <a:lstStyle/>
          <a:p>
            <a:r>
              <a:rPr lang="en-US" dirty="0" smtClean="0"/>
              <a:t>Thanks to Fred Yang for this analysis</a:t>
            </a:r>
            <a:endParaRPr lang="en-US" dirty="0"/>
          </a:p>
        </p:txBody>
      </p:sp>
    </p:spTree>
    <p:extLst>
      <p:ext uri="{BB962C8B-B14F-4D97-AF65-F5344CB8AC3E}">
        <p14:creationId xmlns:p14="http://schemas.microsoft.com/office/powerpoint/2010/main" val="30773772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C592886-E571-45D5-8B56-343DC94F8FA6}" type="slidenum">
              <a:rPr kumimoji="0" lang="en-US" smtClean="0"/>
              <a:t>12</a:t>
            </a:fld>
            <a:endParaRPr kumimoji="0" lang="en-US"/>
          </a:p>
        </p:txBody>
      </p:sp>
      <p:sp>
        <p:nvSpPr>
          <p:cNvPr id="3" name="Content Placeholder 2"/>
          <p:cNvSpPr>
            <a:spLocks noGrp="1"/>
          </p:cNvSpPr>
          <p:nvPr>
            <p:ph idx="1"/>
          </p:nvPr>
        </p:nvSpPr>
        <p:spPr/>
        <p:txBody>
          <a:bodyPr/>
          <a:lstStyle/>
          <a:p>
            <a:endParaRPr lang="en-US"/>
          </a:p>
        </p:txBody>
      </p:sp>
      <p:pic>
        <p:nvPicPr>
          <p:cNvPr id="1026" name="Picture 2"/>
          <p:cNvPicPr>
            <a:picLocks noChangeAspect="1" noChangeArrowheads="1"/>
          </p:cNvPicPr>
          <p:nvPr/>
        </p:nvPicPr>
        <p:blipFill rotWithShape="1">
          <a:blip r:embed="rId2" cstate="email">
            <a:extLst>
              <a:ext uri="{28A0092B-C50C-407E-A947-70E740481C1C}">
                <a14:useLocalDpi xmlns:a14="http://schemas.microsoft.com/office/drawing/2010/main" val="0"/>
              </a:ext>
            </a:extLst>
          </a:blip>
          <a:srcRect t="-1" b="8638"/>
          <a:stretch/>
        </p:blipFill>
        <p:spPr bwMode="auto">
          <a:xfrm>
            <a:off x="638471" y="0"/>
            <a:ext cx="8505529" cy="5760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3411940" y="6196084"/>
            <a:ext cx="184731" cy="369332"/>
          </a:xfrm>
          <a:prstGeom prst="rect">
            <a:avLst/>
          </a:prstGeom>
          <a:noFill/>
        </p:spPr>
        <p:txBody>
          <a:bodyPr wrap="none" rtlCol="0">
            <a:spAutoFit/>
          </a:bodyPr>
          <a:lstStyle/>
          <a:p>
            <a:endParaRPr lang="en-US" dirty="0"/>
          </a:p>
        </p:txBody>
      </p:sp>
      <p:sp>
        <p:nvSpPr>
          <p:cNvPr id="5" name="TextBox 4"/>
          <p:cNvSpPr txBox="1"/>
          <p:nvPr/>
        </p:nvSpPr>
        <p:spPr>
          <a:xfrm>
            <a:off x="2784143" y="6149822"/>
            <a:ext cx="2741456" cy="369332"/>
          </a:xfrm>
          <a:prstGeom prst="rect">
            <a:avLst/>
          </a:prstGeom>
          <a:noFill/>
        </p:spPr>
        <p:txBody>
          <a:bodyPr wrap="none" rtlCol="0">
            <a:spAutoFit/>
          </a:bodyPr>
          <a:lstStyle/>
          <a:p>
            <a:r>
              <a:rPr lang="en-US" dirty="0" smtClean="0"/>
              <a:t>Months from randomization</a:t>
            </a:r>
            <a:endParaRPr lang="en-US" dirty="0"/>
          </a:p>
        </p:txBody>
      </p:sp>
    </p:spTree>
    <p:extLst>
      <p:ext uri="{BB962C8B-B14F-4D97-AF65-F5344CB8AC3E}">
        <p14:creationId xmlns:p14="http://schemas.microsoft.com/office/powerpoint/2010/main" val="24147405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100" dirty="0" smtClean="0"/>
              <a:t>Placebo: Mortality Higher Rate Off Than On</a:t>
            </a:r>
            <a:endParaRPr lang="en-US" sz="3100" dirty="0"/>
          </a:p>
        </p:txBody>
      </p:sp>
      <p:sp>
        <p:nvSpPr>
          <p:cNvPr id="10" name="Freeform 9"/>
          <p:cNvSpPr/>
          <p:nvPr/>
        </p:nvSpPr>
        <p:spPr>
          <a:xfrm>
            <a:off x="1164318" y="1989200"/>
            <a:ext cx="6981825" cy="3419475"/>
          </a:xfrm>
          <a:custGeom>
            <a:avLst/>
            <a:gdLst>
              <a:gd name="connsiteX0" fmla="*/ 0 w 6981825"/>
              <a:gd name="connsiteY0" fmla="*/ 0 h 3419475"/>
              <a:gd name="connsiteX1" fmla="*/ 0 w 6981825"/>
              <a:gd name="connsiteY1" fmla="*/ 3419475 h 3419475"/>
              <a:gd name="connsiteX2" fmla="*/ 6981825 w 6981825"/>
              <a:gd name="connsiteY2" fmla="*/ 3419475 h 3419475"/>
            </a:gdLst>
            <a:ahLst/>
            <a:cxnLst>
              <a:cxn ang="0">
                <a:pos x="connsiteX0" y="connsiteY0"/>
              </a:cxn>
              <a:cxn ang="0">
                <a:pos x="connsiteX1" y="connsiteY1"/>
              </a:cxn>
              <a:cxn ang="0">
                <a:pos x="connsiteX2" y="connsiteY2"/>
              </a:cxn>
            </a:cxnLst>
            <a:rect l="l" t="t" r="r" b="b"/>
            <a:pathLst>
              <a:path w="6981825" h="3419475">
                <a:moveTo>
                  <a:pt x="0" y="0"/>
                </a:moveTo>
                <a:lnTo>
                  <a:pt x="0" y="3419475"/>
                </a:lnTo>
                <a:lnTo>
                  <a:pt x="6981825" y="3419475"/>
                </a:lnTo>
              </a:path>
            </a:pathLst>
          </a:cu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grpSp>
        <p:nvGrpSpPr>
          <p:cNvPr id="11" name="Group 10"/>
          <p:cNvGrpSpPr/>
          <p:nvPr/>
        </p:nvGrpSpPr>
        <p:grpSpPr>
          <a:xfrm>
            <a:off x="1252588" y="5411056"/>
            <a:ext cx="442749" cy="379214"/>
            <a:chOff x="1157451" y="5824538"/>
            <a:chExt cx="442749" cy="379214"/>
          </a:xfrm>
        </p:grpSpPr>
        <p:sp>
          <p:nvSpPr>
            <p:cNvPr id="12" name="TextBox 11"/>
            <p:cNvSpPr txBox="1"/>
            <p:nvPr/>
          </p:nvSpPr>
          <p:spPr>
            <a:xfrm>
              <a:off x="1157451" y="5895975"/>
              <a:ext cx="442749" cy="307777"/>
            </a:xfrm>
            <a:prstGeom prst="rect">
              <a:avLst/>
            </a:prstGeom>
            <a:noFill/>
          </p:spPr>
          <p:txBody>
            <a:bodyPr wrap="none" rtlCol="0">
              <a:spAutoFit/>
            </a:bodyPr>
            <a:lstStyle/>
            <a:p>
              <a:pPr algn="ctr"/>
              <a:r>
                <a:rPr lang="en-US" sz="1400" b="1" dirty="0" smtClean="0">
                  <a:latin typeface="+mj-lt"/>
                  <a:cs typeface="Calibri" pitchFamily="34" charset="0"/>
                </a:rPr>
                <a:t>0-3</a:t>
              </a:r>
            </a:p>
          </p:txBody>
        </p:sp>
        <p:cxnSp>
          <p:nvCxnSpPr>
            <p:cNvPr id="13" name="Straight Connector 12"/>
            <p:cNvCxnSpPr/>
            <p:nvPr/>
          </p:nvCxnSpPr>
          <p:spPr bwMode="auto">
            <a:xfrm>
              <a:off x="1378825" y="5824538"/>
              <a:ext cx="0" cy="73152"/>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4" name="Group 13"/>
          <p:cNvGrpSpPr/>
          <p:nvPr/>
        </p:nvGrpSpPr>
        <p:grpSpPr>
          <a:xfrm>
            <a:off x="1886857" y="5411056"/>
            <a:ext cx="442750" cy="379214"/>
            <a:chOff x="1157450" y="5824538"/>
            <a:chExt cx="442750" cy="379214"/>
          </a:xfrm>
        </p:grpSpPr>
        <p:sp>
          <p:nvSpPr>
            <p:cNvPr id="15" name="TextBox 14"/>
            <p:cNvSpPr txBox="1"/>
            <p:nvPr/>
          </p:nvSpPr>
          <p:spPr>
            <a:xfrm>
              <a:off x="1157450" y="5895975"/>
              <a:ext cx="442750" cy="307777"/>
            </a:xfrm>
            <a:prstGeom prst="rect">
              <a:avLst/>
            </a:prstGeom>
            <a:noFill/>
          </p:spPr>
          <p:txBody>
            <a:bodyPr wrap="none" rtlCol="0">
              <a:spAutoFit/>
            </a:bodyPr>
            <a:lstStyle/>
            <a:p>
              <a:pPr algn="ctr"/>
              <a:r>
                <a:rPr lang="en-US" sz="1400" b="1" dirty="0" smtClean="0">
                  <a:latin typeface="+mj-lt"/>
                  <a:cs typeface="Calibri" pitchFamily="34" charset="0"/>
                </a:rPr>
                <a:t>3-6</a:t>
              </a:r>
            </a:p>
          </p:txBody>
        </p:sp>
        <p:cxnSp>
          <p:nvCxnSpPr>
            <p:cNvPr id="16" name="Straight Connector 15"/>
            <p:cNvCxnSpPr/>
            <p:nvPr/>
          </p:nvCxnSpPr>
          <p:spPr bwMode="auto">
            <a:xfrm>
              <a:off x="1378825" y="5824538"/>
              <a:ext cx="0" cy="73152"/>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7" name="Group 16"/>
          <p:cNvGrpSpPr/>
          <p:nvPr/>
        </p:nvGrpSpPr>
        <p:grpSpPr>
          <a:xfrm>
            <a:off x="2521127" y="5411056"/>
            <a:ext cx="442750" cy="379214"/>
            <a:chOff x="1157450" y="5824538"/>
            <a:chExt cx="442750" cy="379214"/>
          </a:xfrm>
        </p:grpSpPr>
        <p:sp>
          <p:nvSpPr>
            <p:cNvPr id="18" name="TextBox 17"/>
            <p:cNvSpPr txBox="1"/>
            <p:nvPr/>
          </p:nvSpPr>
          <p:spPr>
            <a:xfrm>
              <a:off x="1157450" y="5895975"/>
              <a:ext cx="442750" cy="307777"/>
            </a:xfrm>
            <a:prstGeom prst="rect">
              <a:avLst/>
            </a:prstGeom>
            <a:noFill/>
          </p:spPr>
          <p:txBody>
            <a:bodyPr wrap="none" rtlCol="0">
              <a:spAutoFit/>
            </a:bodyPr>
            <a:lstStyle/>
            <a:p>
              <a:pPr algn="ctr"/>
              <a:r>
                <a:rPr lang="en-US" sz="1400" b="1" dirty="0" smtClean="0">
                  <a:latin typeface="+mj-lt"/>
                  <a:cs typeface="Calibri" pitchFamily="34" charset="0"/>
                </a:rPr>
                <a:t>6-9</a:t>
              </a:r>
            </a:p>
          </p:txBody>
        </p:sp>
        <p:cxnSp>
          <p:nvCxnSpPr>
            <p:cNvPr id="19" name="Straight Connector 18"/>
            <p:cNvCxnSpPr/>
            <p:nvPr/>
          </p:nvCxnSpPr>
          <p:spPr bwMode="auto">
            <a:xfrm>
              <a:off x="1378825" y="5824538"/>
              <a:ext cx="0" cy="73152"/>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20" name="Group 19"/>
          <p:cNvGrpSpPr/>
          <p:nvPr/>
        </p:nvGrpSpPr>
        <p:grpSpPr>
          <a:xfrm>
            <a:off x="3105704" y="5411056"/>
            <a:ext cx="542136" cy="379214"/>
            <a:chOff x="1107757" y="5824538"/>
            <a:chExt cx="542136" cy="379214"/>
          </a:xfrm>
        </p:grpSpPr>
        <p:sp>
          <p:nvSpPr>
            <p:cNvPr id="21" name="TextBox 20"/>
            <p:cNvSpPr txBox="1"/>
            <p:nvPr/>
          </p:nvSpPr>
          <p:spPr>
            <a:xfrm>
              <a:off x="1107757" y="5895975"/>
              <a:ext cx="542136" cy="307777"/>
            </a:xfrm>
            <a:prstGeom prst="rect">
              <a:avLst/>
            </a:prstGeom>
            <a:noFill/>
          </p:spPr>
          <p:txBody>
            <a:bodyPr wrap="none" rtlCol="0">
              <a:spAutoFit/>
            </a:bodyPr>
            <a:lstStyle/>
            <a:p>
              <a:pPr algn="ctr"/>
              <a:r>
                <a:rPr lang="en-US" sz="1400" b="1" dirty="0" smtClean="0">
                  <a:latin typeface="+mj-lt"/>
                  <a:cs typeface="Calibri" pitchFamily="34" charset="0"/>
                </a:rPr>
                <a:t>9-12</a:t>
              </a:r>
            </a:p>
          </p:txBody>
        </p:sp>
        <p:cxnSp>
          <p:nvCxnSpPr>
            <p:cNvPr id="22" name="Straight Connector 21"/>
            <p:cNvCxnSpPr/>
            <p:nvPr/>
          </p:nvCxnSpPr>
          <p:spPr bwMode="auto">
            <a:xfrm>
              <a:off x="1378825" y="5824538"/>
              <a:ext cx="0" cy="73152"/>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23" name="Group 22"/>
          <p:cNvGrpSpPr/>
          <p:nvPr/>
        </p:nvGrpSpPr>
        <p:grpSpPr>
          <a:xfrm>
            <a:off x="3690281" y="5411056"/>
            <a:ext cx="641522" cy="379214"/>
            <a:chOff x="1058064" y="5824538"/>
            <a:chExt cx="641522" cy="379214"/>
          </a:xfrm>
        </p:grpSpPr>
        <p:sp>
          <p:nvSpPr>
            <p:cNvPr id="24" name="TextBox 23"/>
            <p:cNvSpPr txBox="1"/>
            <p:nvPr/>
          </p:nvSpPr>
          <p:spPr>
            <a:xfrm>
              <a:off x="1058064" y="5895975"/>
              <a:ext cx="641522" cy="307777"/>
            </a:xfrm>
            <a:prstGeom prst="rect">
              <a:avLst/>
            </a:prstGeom>
            <a:noFill/>
          </p:spPr>
          <p:txBody>
            <a:bodyPr wrap="none" rtlCol="0">
              <a:spAutoFit/>
            </a:bodyPr>
            <a:lstStyle/>
            <a:p>
              <a:pPr algn="ctr"/>
              <a:r>
                <a:rPr lang="en-US" sz="1400" b="1" dirty="0" smtClean="0">
                  <a:latin typeface="+mj-lt"/>
                  <a:cs typeface="Calibri" pitchFamily="34" charset="0"/>
                </a:rPr>
                <a:t>12-15</a:t>
              </a:r>
            </a:p>
          </p:txBody>
        </p:sp>
        <p:cxnSp>
          <p:nvCxnSpPr>
            <p:cNvPr id="25" name="Straight Connector 24"/>
            <p:cNvCxnSpPr/>
            <p:nvPr/>
          </p:nvCxnSpPr>
          <p:spPr bwMode="auto">
            <a:xfrm>
              <a:off x="1378825" y="5824538"/>
              <a:ext cx="0" cy="73152"/>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26" name="Group 25"/>
          <p:cNvGrpSpPr/>
          <p:nvPr/>
        </p:nvGrpSpPr>
        <p:grpSpPr>
          <a:xfrm>
            <a:off x="4324551" y="5411056"/>
            <a:ext cx="641522" cy="379214"/>
            <a:chOff x="1058064" y="5824538"/>
            <a:chExt cx="641522" cy="379214"/>
          </a:xfrm>
        </p:grpSpPr>
        <p:sp>
          <p:nvSpPr>
            <p:cNvPr id="27" name="TextBox 26"/>
            <p:cNvSpPr txBox="1"/>
            <p:nvPr/>
          </p:nvSpPr>
          <p:spPr>
            <a:xfrm>
              <a:off x="1058064" y="5895975"/>
              <a:ext cx="641522" cy="307777"/>
            </a:xfrm>
            <a:prstGeom prst="rect">
              <a:avLst/>
            </a:prstGeom>
            <a:noFill/>
          </p:spPr>
          <p:txBody>
            <a:bodyPr wrap="none" rtlCol="0">
              <a:spAutoFit/>
            </a:bodyPr>
            <a:lstStyle/>
            <a:p>
              <a:pPr algn="ctr"/>
              <a:r>
                <a:rPr lang="en-US" sz="1400" b="1" dirty="0" smtClean="0">
                  <a:latin typeface="+mj-lt"/>
                  <a:cs typeface="Calibri" pitchFamily="34" charset="0"/>
                </a:rPr>
                <a:t>15-18</a:t>
              </a:r>
            </a:p>
          </p:txBody>
        </p:sp>
        <p:cxnSp>
          <p:nvCxnSpPr>
            <p:cNvPr id="28" name="Straight Connector 27"/>
            <p:cNvCxnSpPr/>
            <p:nvPr/>
          </p:nvCxnSpPr>
          <p:spPr bwMode="auto">
            <a:xfrm>
              <a:off x="1378825" y="5824538"/>
              <a:ext cx="0" cy="73152"/>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29" name="Group 28"/>
          <p:cNvGrpSpPr/>
          <p:nvPr/>
        </p:nvGrpSpPr>
        <p:grpSpPr>
          <a:xfrm>
            <a:off x="4958821" y="5411056"/>
            <a:ext cx="641522" cy="379214"/>
            <a:chOff x="1058064" y="5824538"/>
            <a:chExt cx="641522" cy="379214"/>
          </a:xfrm>
        </p:grpSpPr>
        <p:sp>
          <p:nvSpPr>
            <p:cNvPr id="30" name="TextBox 29"/>
            <p:cNvSpPr txBox="1"/>
            <p:nvPr/>
          </p:nvSpPr>
          <p:spPr>
            <a:xfrm>
              <a:off x="1058064" y="5895975"/>
              <a:ext cx="641522" cy="307777"/>
            </a:xfrm>
            <a:prstGeom prst="rect">
              <a:avLst/>
            </a:prstGeom>
            <a:noFill/>
          </p:spPr>
          <p:txBody>
            <a:bodyPr wrap="none" rtlCol="0">
              <a:spAutoFit/>
            </a:bodyPr>
            <a:lstStyle/>
            <a:p>
              <a:pPr algn="ctr"/>
              <a:r>
                <a:rPr lang="en-US" sz="1400" b="1" dirty="0" smtClean="0">
                  <a:latin typeface="+mj-lt"/>
                  <a:cs typeface="Calibri" pitchFamily="34" charset="0"/>
                </a:rPr>
                <a:t>18-21</a:t>
              </a:r>
            </a:p>
          </p:txBody>
        </p:sp>
        <p:cxnSp>
          <p:nvCxnSpPr>
            <p:cNvPr id="31" name="Straight Connector 30"/>
            <p:cNvCxnSpPr/>
            <p:nvPr/>
          </p:nvCxnSpPr>
          <p:spPr bwMode="auto">
            <a:xfrm>
              <a:off x="1378825" y="5824538"/>
              <a:ext cx="0" cy="73152"/>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32" name="Group 31"/>
          <p:cNvGrpSpPr/>
          <p:nvPr/>
        </p:nvGrpSpPr>
        <p:grpSpPr>
          <a:xfrm>
            <a:off x="5593091" y="5411056"/>
            <a:ext cx="641522" cy="379214"/>
            <a:chOff x="1058064" y="5824538"/>
            <a:chExt cx="641522" cy="379214"/>
          </a:xfrm>
        </p:grpSpPr>
        <p:sp>
          <p:nvSpPr>
            <p:cNvPr id="33" name="TextBox 32"/>
            <p:cNvSpPr txBox="1"/>
            <p:nvPr/>
          </p:nvSpPr>
          <p:spPr>
            <a:xfrm>
              <a:off x="1058064" y="5895975"/>
              <a:ext cx="641522" cy="307777"/>
            </a:xfrm>
            <a:prstGeom prst="rect">
              <a:avLst/>
            </a:prstGeom>
            <a:noFill/>
          </p:spPr>
          <p:txBody>
            <a:bodyPr wrap="none" rtlCol="0">
              <a:spAutoFit/>
            </a:bodyPr>
            <a:lstStyle/>
            <a:p>
              <a:pPr algn="ctr"/>
              <a:r>
                <a:rPr lang="en-US" sz="1400" b="1" dirty="0" smtClean="0">
                  <a:latin typeface="+mj-lt"/>
                  <a:cs typeface="Calibri" pitchFamily="34" charset="0"/>
                </a:rPr>
                <a:t>21-24</a:t>
              </a:r>
            </a:p>
          </p:txBody>
        </p:sp>
        <p:cxnSp>
          <p:nvCxnSpPr>
            <p:cNvPr id="34" name="Straight Connector 33"/>
            <p:cNvCxnSpPr/>
            <p:nvPr/>
          </p:nvCxnSpPr>
          <p:spPr bwMode="auto">
            <a:xfrm>
              <a:off x="1378825" y="5824538"/>
              <a:ext cx="0" cy="73152"/>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35" name="Group 34"/>
          <p:cNvGrpSpPr/>
          <p:nvPr/>
        </p:nvGrpSpPr>
        <p:grpSpPr>
          <a:xfrm>
            <a:off x="6227361" y="5411056"/>
            <a:ext cx="641522" cy="379214"/>
            <a:chOff x="1058064" y="5824538"/>
            <a:chExt cx="641522" cy="379214"/>
          </a:xfrm>
        </p:grpSpPr>
        <p:sp>
          <p:nvSpPr>
            <p:cNvPr id="36" name="TextBox 35"/>
            <p:cNvSpPr txBox="1"/>
            <p:nvPr/>
          </p:nvSpPr>
          <p:spPr>
            <a:xfrm>
              <a:off x="1058064" y="5895975"/>
              <a:ext cx="641522" cy="307777"/>
            </a:xfrm>
            <a:prstGeom prst="rect">
              <a:avLst/>
            </a:prstGeom>
            <a:noFill/>
          </p:spPr>
          <p:txBody>
            <a:bodyPr wrap="none" rtlCol="0">
              <a:spAutoFit/>
            </a:bodyPr>
            <a:lstStyle/>
            <a:p>
              <a:pPr algn="ctr"/>
              <a:r>
                <a:rPr lang="en-US" sz="1400" b="1" dirty="0" smtClean="0">
                  <a:latin typeface="+mj-lt"/>
                  <a:cs typeface="Calibri" pitchFamily="34" charset="0"/>
                </a:rPr>
                <a:t>24-27</a:t>
              </a:r>
            </a:p>
          </p:txBody>
        </p:sp>
        <p:cxnSp>
          <p:nvCxnSpPr>
            <p:cNvPr id="37" name="Straight Connector 36"/>
            <p:cNvCxnSpPr/>
            <p:nvPr/>
          </p:nvCxnSpPr>
          <p:spPr bwMode="auto">
            <a:xfrm>
              <a:off x="1378825" y="5824538"/>
              <a:ext cx="0" cy="73152"/>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38" name="Group 37"/>
          <p:cNvGrpSpPr/>
          <p:nvPr/>
        </p:nvGrpSpPr>
        <p:grpSpPr>
          <a:xfrm>
            <a:off x="6861631" y="5411056"/>
            <a:ext cx="641522" cy="379214"/>
            <a:chOff x="1058064" y="5824538"/>
            <a:chExt cx="641522" cy="379214"/>
          </a:xfrm>
        </p:grpSpPr>
        <p:sp>
          <p:nvSpPr>
            <p:cNvPr id="39" name="TextBox 38"/>
            <p:cNvSpPr txBox="1"/>
            <p:nvPr/>
          </p:nvSpPr>
          <p:spPr>
            <a:xfrm>
              <a:off x="1058064" y="5895975"/>
              <a:ext cx="641522" cy="307777"/>
            </a:xfrm>
            <a:prstGeom prst="rect">
              <a:avLst/>
            </a:prstGeom>
            <a:noFill/>
          </p:spPr>
          <p:txBody>
            <a:bodyPr wrap="none" rtlCol="0">
              <a:spAutoFit/>
            </a:bodyPr>
            <a:lstStyle/>
            <a:p>
              <a:pPr algn="ctr"/>
              <a:r>
                <a:rPr lang="en-US" sz="1400" b="1" dirty="0" smtClean="0">
                  <a:latin typeface="+mj-lt"/>
                  <a:cs typeface="Calibri" pitchFamily="34" charset="0"/>
                </a:rPr>
                <a:t>27-30</a:t>
              </a:r>
            </a:p>
          </p:txBody>
        </p:sp>
        <p:cxnSp>
          <p:nvCxnSpPr>
            <p:cNvPr id="40" name="Straight Connector 39"/>
            <p:cNvCxnSpPr/>
            <p:nvPr/>
          </p:nvCxnSpPr>
          <p:spPr bwMode="auto">
            <a:xfrm>
              <a:off x="1378825" y="5824538"/>
              <a:ext cx="0" cy="73152"/>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41" name="Group 40"/>
          <p:cNvGrpSpPr/>
          <p:nvPr/>
        </p:nvGrpSpPr>
        <p:grpSpPr>
          <a:xfrm>
            <a:off x="7572842" y="5411056"/>
            <a:ext cx="487634" cy="379214"/>
            <a:chOff x="1135009" y="5824538"/>
            <a:chExt cx="487634" cy="379214"/>
          </a:xfrm>
        </p:grpSpPr>
        <p:sp>
          <p:nvSpPr>
            <p:cNvPr id="42" name="TextBox 41"/>
            <p:cNvSpPr txBox="1"/>
            <p:nvPr/>
          </p:nvSpPr>
          <p:spPr>
            <a:xfrm>
              <a:off x="1135009" y="5895975"/>
              <a:ext cx="487634" cy="307777"/>
            </a:xfrm>
            <a:prstGeom prst="rect">
              <a:avLst/>
            </a:prstGeom>
            <a:noFill/>
          </p:spPr>
          <p:txBody>
            <a:bodyPr wrap="none" rtlCol="0">
              <a:spAutoFit/>
            </a:bodyPr>
            <a:lstStyle/>
            <a:p>
              <a:pPr algn="ctr"/>
              <a:r>
                <a:rPr lang="en-US" sz="1400" b="1" dirty="0" smtClean="0">
                  <a:latin typeface="+mj-lt"/>
                  <a:cs typeface="Calibri" pitchFamily="34" charset="0"/>
                </a:rPr>
                <a:t>&gt;30</a:t>
              </a:r>
            </a:p>
          </p:txBody>
        </p:sp>
        <p:cxnSp>
          <p:nvCxnSpPr>
            <p:cNvPr id="43" name="Straight Connector 42"/>
            <p:cNvCxnSpPr/>
            <p:nvPr/>
          </p:nvCxnSpPr>
          <p:spPr bwMode="auto">
            <a:xfrm>
              <a:off x="1378825" y="5824538"/>
              <a:ext cx="0" cy="73152"/>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44" name="TextBox 43"/>
          <p:cNvSpPr txBox="1"/>
          <p:nvPr/>
        </p:nvSpPr>
        <p:spPr>
          <a:xfrm>
            <a:off x="3340025" y="5816345"/>
            <a:ext cx="2645661" cy="338554"/>
          </a:xfrm>
          <a:prstGeom prst="rect">
            <a:avLst/>
          </a:prstGeom>
          <a:noFill/>
        </p:spPr>
        <p:txBody>
          <a:bodyPr wrap="none" rtlCol="0">
            <a:spAutoFit/>
          </a:bodyPr>
          <a:lstStyle/>
          <a:p>
            <a:pPr algn="ctr"/>
            <a:r>
              <a:rPr lang="en-US" sz="1600" b="1" dirty="0" smtClean="0">
                <a:latin typeface="+mj-lt"/>
                <a:cs typeface="Calibri" pitchFamily="34" charset="0"/>
              </a:rPr>
              <a:t>Months from randomization</a:t>
            </a:r>
          </a:p>
        </p:txBody>
      </p:sp>
      <p:grpSp>
        <p:nvGrpSpPr>
          <p:cNvPr id="45" name="Group 44"/>
          <p:cNvGrpSpPr/>
          <p:nvPr/>
        </p:nvGrpSpPr>
        <p:grpSpPr>
          <a:xfrm>
            <a:off x="769004" y="5255798"/>
            <a:ext cx="397677" cy="307777"/>
            <a:chOff x="1236799" y="5895975"/>
            <a:chExt cx="397677" cy="307777"/>
          </a:xfrm>
        </p:grpSpPr>
        <p:sp>
          <p:nvSpPr>
            <p:cNvPr id="46" name="TextBox 45"/>
            <p:cNvSpPr txBox="1"/>
            <p:nvPr/>
          </p:nvSpPr>
          <p:spPr>
            <a:xfrm>
              <a:off x="1236799" y="5895975"/>
              <a:ext cx="284052" cy="307777"/>
            </a:xfrm>
            <a:prstGeom prst="rect">
              <a:avLst/>
            </a:prstGeom>
            <a:noFill/>
          </p:spPr>
          <p:txBody>
            <a:bodyPr wrap="none" rtlCol="0">
              <a:spAutoFit/>
            </a:bodyPr>
            <a:lstStyle/>
            <a:p>
              <a:pPr algn="ctr"/>
              <a:r>
                <a:rPr lang="en-US" sz="1400" b="1" dirty="0" smtClean="0">
                  <a:latin typeface="+mj-lt"/>
                  <a:cs typeface="Calibri" pitchFamily="34" charset="0"/>
                </a:rPr>
                <a:t>0</a:t>
              </a:r>
            </a:p>
          </p:txBody>
        </p:sp>
        <p:cxnSp>
          <p:nvCxnSpPr>
            <p:cNvPr id="47" name="Straight Connector 46"/>
            <p:cNvCxnSpPr/>
            <p:nvPr/>
          </p:nvCxnSpPr>
          <p:spPr bwMode="auto">
            <a:xfrm rot="5400000">
              <a:off x="1597900" y="6013287"/>
              <a:ext cx="0" cy="73152"/>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48" name="Group 47"/>
          <p:cNvGrpSpPr/>
          <p:nvPr/>
        </p:nvGrpSpPr>
        <p:grpSpPr>
          <a:xfrm>
            <a:off x="769004" y="4573647"/>
            <a:ext cx="397677" cy="307777"/>
            <a:chOff x="1236799" y="5895975"/>
            <a:chExt cx="397677" cy="307777"/>
          </a:xfrm>
        </p:grpSpPr>
        <p:sp>
          <p:nvSpPr>
            <p:cNvPr id="49" name="TextBox 48"/>
            <p:cNvSpPr txBox="1"/>
            <p:nvPr/>
          </p:nvSpPr>
          <p:spPr>
            <a:xfrm>
              <a:off x="1236799" y="5895975"/>
              <a:ext cx="284052" cy="307777"/>
            </a:xfrm>
            <a:prstGeom prst="rect">
              <a:avLst/>
            </a:prstGeom>
            <a:noFill/>
          </p:spPr>
          <p:txBody>
            <a:bodyPr wrap="none" rtlCol="0">
              <a:spAutoFit/>
            </a:bodyPr>
            <a:lstStyle/>
            <a:p>
              <a:pPr algn="ctr"/>
              <a:r>
                <a:rPr lang="en-US" sz="1400" b="1" dirty="0" smtClean="0">
                  <a:latin typeface="+mj-lt"/>
                  <a:cs typeface="Calibri" pitchFamily="34" charset="0"/>
                </a:rPr>
                <a:t>5</a:t>
              </a:r>
            </a:p>
          </p:txBody>
        </p:sp>
        <p:cxnSp>
          <p:nvCxnSpPr>
            <p:cNvPr id="50" name="Straight Connector 49"/>
            <p:cNvCxnSpPr/>
            <p:nvPr/>
          </p:nvCxnSpPr>
          <p:spPr bwMode="auto">
            <a:xfrm rot="5400000">
              <a:off x="1597900" y="6013287"/>
              <a:ext cx="0" cy="73152"/>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51" name="Group 50"/>
          <p:cNvGrpSpPr/>
          <p:nvPr/>
        </p:nvGrpSpPr>
        <p:grpSpPr>
          <a:xfrm>
            <a:off x="719311" y="3891498"/>
            <a:ext cx="447370" cy="307777"/>
            <a:chOff x="1187106" y="5895975"/>
            <a:chExt cx="447370" cy="307777"/>
          </a:xfrm>
        </p:grpSpPr>
        <p:sp>
          <p:nvSpPr>
            <p:cNvPr id="52" name="TextBox 51"/>
            <p:cNvSpPr txBox="1"/>
            <p:nvPr/>
          </p:nvSpPr>
          <p:spPr>
            <a:xfrm>
              <a:off x="1187106" y="5895975"/>
              <a:ext cx="383438" cy="307777"/>
            </a:xfrm>
            <a:prstGeom prst="rect">
              <a:avLst/>
            </a:prstGeom>
            <a:noFill/>
          </p:spPr>
          <p:txBody>
            <a:bodyPr wrap="none" rtlCol="0">
              <a:spAutoFit/>
            </a:bodyPr>
            <a:lstStyle/>
            <a:p>
              <a:pPr algn="ctr"/>
              <a:r>
                <a:rPr lang="en-US" sz="1400" b="1" dirty="0" smtClean="0">
                  <a:latin typeface="+mj-lt"/>
                  <a:cs typeface="Calibri" pitchFamily="34" charset="0"/>
                </a:rPr>
                <a:t>10</a:t>
              </a:r>
            </a:p>
          </p:txBody>
        </p:sp>
        <p:cxnSp>
          <p:nvCxnSpPr>
            <p:cNvPr id="53" name="Straight Connector 52"/>
            <p:cNvCxnSpPr/>
            <p:nvPr/>
          </p:nvCxnSpPr>
          <p:spPr bwMode="auto">
            <a:xfrm rot="5400000">
              <a:off x="1597900" y="6013287"/>
              <a:ext cx="0" cy="73152"/>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54" name="Group 53"/>
          <p:cNvGrpSpPr/>
          <p:nvPr/>
        </p:nvGrpSpPr>
        <p:grpSpPr>
          <a:xfrm>
            <a:off x="719311" y="3209349"/>
            <a:ext cx="447370" cy="307777"/>
            <a:chOff x="1187106" y="5895975"/>
            <a:chExt cx="447370" cy="307777"/>
          </a:xfrm>
        </p:grpSpPr>
        <p:sp>
          <p:nvSpPr>
            <p:cNvPr id="55" name="TextBox 54"/>
            <p:cNvSpPr txBox="1"/>
            <p:nvPr/>
          </p:nvSpPr>
          <p:spPr>
            <a:xfrm>
              <a:off x="1187106" y="5895975"/>
              <a:ext cx="383438" cy="307777"/>
            </a:xfrm>
            <a:prstGeom prst="rect">
              <a:avLst/>
            </a:prstGeom>
            <a:noFill/>
          </p:spPr>
          <p:txBody>
            <a:bodyPr wrap="none" rtlCol="0">
              <a:spAutoFit/>
            </a:bodyPr>
            <a:lstStyle/>
            <a:p>
              <a:pPr algn="ctr"/>
              <a:r>
                <a:rPr lang="en-US" sz="1400" b="1" dirty="0" smtClean="0">
                  <a:latin typeface="+mj-lt"/>
                  <a:cs typeface="Calibri" pitchFamily="34" charset="0"/>
                </a:rPr>
                <a:t>15</a:t>
              </a:r>
            </a:p>
          </p:txBody>
        </p:sp>
        <p:cxnSp>
          <p:nvCxnSpPr>
            <p:cNvPr id="56" name="Straight Connector 55"/>
            <p:cNvCxnSpPr/>
            <p:nvPr/>
          </p:nvCxnSpPr>
          <p:spPr bwMode="auto">
            <a:xfrm rot="5400000">
              <a:off x="1597900" y="6013287"/>
              <a:ext cx="0" cy="73152"/>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57" name="Group 56"/>
          <p:cNvGrpSpPr/>
          <p:nvPr/>
        </p:nvGrpSpPr>
        <p:grpSpPr>
          <a:xfrm>
            <a:off x="719311" y="2527200"/>
            <a:ext cx="447370" cy="307777"/>
            <a:chOff x="1187106" y="5895975"/>
            <a:chExt cx="447370" cy="307777"/>
          </a:xfrm>
        </p:grpSpPr>
        <p:sp>
          <p:nvSpPr>
            <p:cNvPr id="58" name="TextBox 57"/>
            <p:cNvSpPr txBox="1"/>
            <p:nvPr/>
          </p:nvSpPr>
          <p:spPr>
            <a:xfrm>
              <a:off x="1187106" y="5895975"/>
              <a:ext cx="383438" cy="307777"/>
            </a:xfrm>
            <a:prstGeom prst="rect">
              <a:avLst/>
            </a:prstGeom>
            <a:noFill/>
          </p:spPr>
          <p:txBody>
            <a:bodyPr wrap="none" rtlCol="0">
              <a:spAutoFit/>
            </a:bodyPr>
            <a:lstStyle/>
            <a:p>
              <a:pPr algn="ctr"/>
              <a:r>
                <a:rPr lang="en-US" sz="1400" b="1" dirty="0" smtClean="0">
                  <a:latin typeface="+mj-lt"/>
                  <a:cs typeface="Calibri" pitchFamily="34" charset="0"/>
                </a:rPr>
                <a:t>20</a:t>
              </a:r>
            </a:p>
          </p:txBody>
        </p:sp>
        <p:cxnSp>
          <p:nvCxnSpPr>
            <p:cNvPr id="59" name="Straight Connector 58"/>
            <p:cNvCxnSpPr/>
            <p:nvPr/>
          </p:nvCxnSpPr>
          <p:spPr bwMode="auto">
            <a:xfrm rot="5400000">
              <a:off x="1597900" y="6013287"/>
              <a:ext cx="0" cy="73152"/>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60" name="Group 59"/>
          <p:cNvGrpSpPr/>
          <p:nvPr/>
        </p:nvGrpSpPr>
        <p:grpSpPr>
          <a:xfrm>
            <a:off x="719311" y="1845051"/>
            <a:ext cx="447370" cy="307777"/>
            <a:chOff x="1187106" y="5895975"/>
            <a:chExt cx="447370" cy="307777"/>
          </a:xfrm>
        </p:grpSpPr>
        <p:sp>
          <p:nvSpPr>
            <p:cNvPr id="61" name="TextBox 60"/>
            <p:cNvSpPr txBox="1"/>
            <p:nvPr/>
          </p:nvSpPr>
          <p:spPr>
            <a:xfrm>
              <a:off x="1187106" y="5895975"/>
              <a:ext cx="383438" cy="307777"/>
            </a:xfrm>
            <a:prstGeom prst="rect">
              <a:avLst/>
            </a:prstGeom>
            <a:noFill/>
          </p:spPr>
          <p:txBody>
            <a:bodyPr wrap="none" rtlCol="0">
              <a:spAutoFit/>
            </a:bodyPr>
            <a:lstStyle/>
            <a:p>
              <a:pPr algn="ctr"/>
              <a:r>
                <a:rPr lang="en-US" sz="1400" b="1" dirty="0" smtClean="0">
                  <a:latin typeface="+mj-lt"/>
                  <a:cs typeface="Calibri" pitchFamily="34" charset="0"/>
                </a:rPr>
                <a:t>25</a:t>
              </a:r>
            </a:p>
          </p:txBody>
        </p:sp>
        <p:cxnSp>
          <p:nvCxnSpPr>
            <p:cNvPr id="62" name="Straight Connector 61"/>
            <p:cNvCxnSpPr/>
            <p:nvPr/>
          </p:nvCxnSpPr>
          <p:spPr bwMode="auto">
            <a:xfrm rot="5400000">
              <a:off x="1597900" y="6013287"/>
              <a:ext cx="0" cy="73152"/>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71" name="Group 70"/>
          <p:cNvGrpSpPr/>
          <p:nvPr/>
        </p:nvGrpSpPr>
        <p:grpSpPr>
          <a:xfrm>
            <a:off x="4810840" y="1692232"/>
            <a:ext cx="1549117" cy="894517"/>
            <a:chOff x="2232660" y="1661160"/>
            <a:chExt cx="1549117" cy="894517"/>
          </a:xfrm>
        </p:grpSpPr>
        <p:sp>
          <p:nvSpPr>
            <p:cNvPr id="72" name="TextBox 71"/>
            <p:cNvSpPr txBox="1"/>
            <p:nvPr/>
          </p:nvSpPr>
          <p:spPr>
            <a:xfrm>
              <a:off x="2526746" y="1661160"/>
              <a:ext cx="970137" cy="338554"/>
            </a:xfrm>
            <a:prstGeom prst="rect">
              <a:avLst/>
            </a:prstGeom>
            <a:noFill/>
          </p:spPr>
          <p:txBody>
            <a:bodyPr wrap="none" rtlCol="0" anchor="ctr">
              <a:spAutoFit/>
            </a:bodyPr>
            <a:lstStyle/>
            <a:p>
              <a:r>
                <a:rPr lang="en-US" sz="1600" b="1" u="sng" dirty="0" smtClean="0">
                  <a:latin typeface="+mj-lt"/>
                  <a:cs typeface="Calibri" pitchFamily="34" charset="0"/>
                </a:rPr>
                <a:t>Placebo</a:t>
              </a:r>
            </a:p>
          </p:txBody>
        </p:sp>
        <p:grpSp>
          <p:nvGrpSpPr>
            <p:cNvPr id="73" name="Group 72"/>
            <p:cNvGrpSpPr/>
            <p:nvPr/>
          </p:nvGrpSpPr>
          <p:grpSpPr>
            <a:xfrm>
              <a:off x="2232660" y="1988968"/>
              <a:ext cx="1539499" cy="307777"/>
              <a:chOff x="2232660" y="1981200"/>
              <a:chExt cx="1539499" cy="307777"/>
            </a:xfrm>
          </p:grpSpPr>
          <p:sp>
            <p:nvSpPr>
              <p:cNvPr id="77" name="TextBox 76"/>
              <p:cNvSpPr txBox="1"/>
              <p:nvPr/>
            </p:nvSpPr>
            <p:spPr>
              <a:xfrm>
                <a:off x="2473406" y="1981200"/>
                <a:ext cx="1298753" cy="307777"/>
              </a:xfrm>
              <a:prstGeom prst="rect">
                <a:avLst/>
              </a:prstGeom>
              <a:noFill/>
            </p:spPr>
            <p:txBody>
              <a:bodyPr wrap="none" rtlCol="0" anchor="ctr">
                <a:spAutoFit/>
              </a:bodyPr>
              <a:lstStyle/>
              <a:p>
                <a:r>
                  <a:rPr lang="en-US" sz="1400" b="1" dirty="0" smtClean="0">
                    <a:latin typeface="+mj-lt"/>
                    <a:cs typeface="Calibri" pitchFamily="34" charset="0"/>
                  </a:rPr>
                  <a:t>On treatment</a:t>
                </a:r>
              </a:p>
            </p:txBody>
          </p:sp>
          <p:cxnSp>
            <p:nvCxnSpPr>
              <p:cNvPr id="78" name="Straight Connector 77"/>
              <p:cNvCxnSpPr/>
              <p:nvPr/>
            </p:nvCxnSpPr>
            <p:spPr bwMode="auto">
              <a:xfrm>
                <a:off x="2232660" y="2135088"/>
                <a:ext cx="236220" cy="0"/>
              </a:xfrm>
              <a:prstGeom prst="line">
                <a:avLst/>
              </a:prstGeom>
              <a:noFill/>
              <a:ln w="38100" cap="flat" cmpd="sng" algn="ctr">
                <a:solidFill>
                  <a:srgbClr val="808080"/>
                </a:solidFill>
                <a:prstDash val="solid"/>
                <a:round/>
                <a:headEnd type="none" w="med" len="med"/>
                <a:tailEnd type="none" w="med" len="med"/>
              </a:ln>
              <a:effectLst/>
              <a:extLst/>
            </p:spPr>
          </p:cxnSp>
        </p:grpSp>
        <p:grpSp>
          <p:nvGrpSpPr>
            <p:cNvPr id="74" name="Group 73"/>
            <p:cNvGrpSpPr/>
            <p:nvPr/>
          </p:nvGrpSpPr>
          <p:grpSpPr>
            <a:xfrm>
              <a:off x="2232660" y="2247900"/>
              <a:ext cx="1549117" cy="307777"/>
              <a:chOff x="2232660" y="1981200"/>
              <a:chExt cx="1549117" cy="307777"/>
            </a:xfrm>
          </p:grpSpPr>
          <p:sp>
            <p:nvSpPr>
              <p:cNvPr id="75" name="TextBox 74"/>
              <p:cNvSpPr txBox="1"/>
              <p:nvPr/>
            </p:nvSpPr>
            <p:spPr>
              <a:xfrm>
                <a:off x="2473406" y="1981200"/>
                <a:ext cx="1308371" cy="307777"/>
              </a:xfrm>
              <a:prstGeom prst="rect">
                <a:avLst/>
              </a:prstGeom>
              <a:noFill/>
            </p:spPr>
            <p:txBody>
              <a:bodyPr wrap="none" rtlCol="0" anchor="ctr">
                <a:spAutoFit/>
              </a:bodyPr>
              <a:lstStyle/>
              <a:p>
                <a:r>
                  <a:rPr lang="en-US" sz="1400" b="1" dirty="0" smtClean="0">
                    <a:latin typeface="+mj-lt"/>
                    <a:cs typeface="Calibri" pitchFamily="34" charset="0"/>
                  </a:rPr>
                  <a:t>Off treatment</a:t>
                </a:r>
              </a:p>
            </p:txBody>
          </p:sp>
          <p:cxnSp>
            <p:nvCxnSpPr>
              <p:cNvPr id="76" name="Straight Connector 75"/>
              <p:cNvCxnSpPr/>
              <p:nvPr/>
            </p:nvCxnSpPr>
            <p:spPr bwMode="auto">
              <a:xfrm>
                <a:off x="2232660" y="2135088"/>
                <a:ext cx="236220" cy="0"/>
              </a:xfrm>
              <a:prstGeom prst="line">
                <a:avLst/>
              </a:prstGeom>
              <a:noFill/>
              <a:ln w="38100" cap="flat" cmpd="sng" algn="ctr">
                <a:solidFill>
                  <a:srgbClr val="808080"/>
                </a:solidFill>
                <a:prstDash val="sysDash"/>
                <a:round/>
                <a:headEnd type="none" w="med" len="med"/>
                <a:tailEnd type="none" w="med" len="med"/>
              </a:ln>
              <a:effectLst/>
              <a:extLst/>
            </p:spPr>
          </p:cxnSp>
        </p:grpSp>
      </p:grpSp>
      <p:sp>
        <p:nvSpPr>
          <p:cNvPr id="79" name="TextBox 78"/>
          <p:cNvSpPr txBox="1"/>
          <p:nvPr/>
        </p:nvSpPr>
        <p:spPr>
          <a:xfrm rot="16200000">
            <a:off x="-979306" y="3507770"/>
            <a:ext cx="2974853" cy="338554"/>
          </a:xfrm>
          <a:prstGeom prst="rect">
            <a:avLst/>
          </a:prstGeom>
          <a:noFill/>
        </p:spPr>
        <p:txBody>
          <a:bodyPr wrap="none" rtlCol="0">
            <a:spAutoFit/>
          </a:bodyPr>
          <a:lstStyle/>
          <a:p>
            <a:pPr algn="ctr"/>
            <a:r>
              <a:rPr lang="en-US" sz="1600" b="1" dirty="0" smtClean="0">
                <a:latin typeface="+mj-lt"/>
                <a:cs typeface="Calibri" pitchFamily="34" charset="0"/>
              </a:rPr>
              <a:t>Events Per 100 Patient Years</a:t>
            </a:r>
          </a:p>
        </p:txBody>
      </p:sp>
      <p:sp>
        <p:nvSpPr>
          <p:cNvPr id="82" name="Freeform 81"/>
          <p:cNvSpPr/>
          <p:nvPr/>
        </p:nvSpPr>
        <p:spPr>
          <a:xfrm>
            <a:off x="2108200" y="2755900"/>
            <a:ext cx="5708650" cy="2101850"/>
          </a:xfrm>
          <a:custGeom>
            <a:avLst/>
            <a:gdLst>
              <a:gd name="connsiteX0" fmla="*/ 0 w 5708650"/>
              <a:gd name="connsiteY0" fmla="*/ 1593850 h 2101850"/>
              <a:gd name="connsiteX1" fmla="*/ 641350 w 5708650"/>
              <a:gd name="connsiteY1" fmla="*/ 1441450 h 2101850"/>
              <a:gd name="connsiteX2" fmla="*/ 1257300 w 5708650"/>
              <a:gd name="connsiteY2" fmla="*/ 1517650 h 2101850"/>
              <a:gd name="connsiteX3" fmla="*/ 1905000 w 5708650"/>
              <a:gd name="connsiteY3" fmla="*/ 1790700 h 2101850"/>
              <a:gd name="connsiteX4" fmla="*/ 2533650 w 5708650"/>
              <a:gd name="connsiteY4" fmla="*/ 1397000 h 2101850"/>
              <a:gd name="connsiteX5" fmla="*/ 3162300 w 5708650"/>
              <a:gd name="connsiteY5" fmla="*/ 2101850 h 2101850"/>
              <a:gd name="connsiteX6" fmla="*/ 3810000 w 5708650"/>
              <a:gd name="connsiteY6" fmla="*/ 1504950 h 2101850"/>
              <a:gd name="connsiteX7" fmla="*/ 4438650 w 5708650"/>
              <a:gd name="connsiteY7" fmla="*/ 1860550 h 2101850"/>
              <a:gd name="connsiteX8" fmla="*/ 5086350 w 5708650"/>
              <a:gd name="connsiteY8" fmla="*/ 1035050 h 2101850"/>
              <a:gd name="connsiteX9" fmla="*/ 5708650 w 5708650"/>
              <a:gd name="connsiteY9" fmla="*/ 0 h 2101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08650" h="2101850">
                <a:moveTo>
                  <a:pt x="0" y="1593850"/>
                </a:moveTo>
                <a:lnTo>
                  <a:pt x="641350" y="1441450"/>
                </a:lnTo>
                <a:lnTo>
                  <a:pt x="1257300" y="1517650"/>
                </a:lnTo>
                <a:lnTo>
                  <a:pt x="1905000" y="1790700"/>
                </a:lnTo>
                <a:lnTo>
                  <a:pt x="2533650" y="1397000"/>
                </a:lnTo>
                <a:lnTo>
                  <a:pt x="3162300" y="2101850"/>
                </a:lnTo>
                <a:lnTo>
                  <a:pt x="3810000" y="1504950"/>
                </a:lnTo>
                <a:lnTo>
                  <a:pt x="4438650" y="1860550"/>
                </a:lnTo>
                <a:lnTo>
                  <a:pt x="5086350" y="1035050"/>
                </a:lnTo>
                <a:lnTo>
                  <a:pt x="5708650" y="0"/>
                </a:lnTo>
              </a:path>
            </a:pathLst>
          </a:custGeom>
          <a:noFill/>
          <a:ln w="38100">
            <a:solidFill>
              <a:schemeClr val="bg1">
                <a:lumMod val="50000"/>
              </a:schemeClr>
            </a:solidFill>
            <a:prstDash val="dash"/>
          </a:ln>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83" name="Freeform 82"/>
          <p:cNvSpPr/>
          <p:nvPr/>
        </p:nvSpPr>
        <p:spPr>
          <a:xfrm>
            <a:off x="1466850" y="5175250"/>
            <a:ext cx="6337300" cy="190500"/>
          </a:xfrm>
          <a:custGeom>
            <a:avLst/>
            <a:gdLst>
              <a:gd name="connsiteX0" fmla="*/ 0 w 6337300"/>
              <a:gd name="connsiteY0" fmla="*/ 171450 h 190500"/>
              <a:gd name="connsiteX1" fmla="*/ 692150 w 6337300"/>
              <a:gd name="connsiteY1" fmla="*/ 146050 h 190500"/>
              <a:gd name="connsiteX2" fmla="*/ 1847850 w 6337300"/>
              <a:gd name="connsiteY2" fmla="*/ 146050 h 190500"/>
              <a:gd name="connsiteX3" fmla="*/ 1930400 w 6337300"/>
              <a:gd name="connsiteY3" fmla="*/ 139700 h 190500"/>
              <a:gd name="connsiteX4" fmla="*/ 3194050 w 6337300"/>
              <a:gd name="connsiteY4" fmla="*/ 190500 h 190500"/>
              <a:gd name="connsiteX5" fmla="*/ 3822700 w 6337300"/>
              <a:gd name="connsiteY5" fmla="*/ 38100 h 190500"/>
              <a:gd name="connsiteX6" fmla="*/ 4451350 w 6337300"/>
              <a:gd name="connsiteY6" fmla="*/ 95250 h 190500"/>
              <a:gd name="connsiteX7" fmla="*/ 5099050 w 6337300"/>
              <a:gd name="connsiteY7" fmla="*/ 0 h 190500"/>
              <a:gd name="connsiteX8" fmla="*/ 5753100 w 6337300"/>
              <a:gd name="connsiteY8" fmla="*/ 69850 h 190500"/>
              <a:gd name="connsiteX9" fmla="*/ 6337300 w 6337300"/>
              <a:gd name="connsiteY9" fmla="*/ 95250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37300" h="190500">
                <a:moveTo>
                  <a:pt x="0" y="171450"/>
                </a:moveTo>
                <a:lnTo>
                  <a:pt x="692150" y="146050"/>
                </a:lnTo>
                <a:lnTo>
                  <a:pt x="1847850" y="146050"/>
                </a:lnTo>
                <a:lnTo>
                  <a:pt x="1930400" y="139700"/>
                </a:lnTo>
                <a:lnTo>
                  <a:pt x="3194050" y="190500"/>
                </a:lnTo>
                <a:lnTo>
                  <a:pt x="3822700" y="38100"/>
                </a:lnTo>
                <a:lnTo>
                  <a:pt x="4451350" y="95250"/>
                </a:lnTo>
                <a:lnTo>
                  <a:pt x="5099050" y="0"/>
                </a:lnTo>
                <a:lnTo>
                  <a:pt x="5753100" y="69850"/>
                </a:lnTo>
                <a:lnTo>
                  <a:pt x="6337300" y="95250"/>
                </a:lnTo>
              </a:path>
            </a:pathLst>
          </a:custGeom>
          <a:noFill/>
          <a:ln w="38100">
            <a:solidFill>
              <a:schemeClr val="bg1">
                <a:lumMod val="50000"/>
              </a:schemeClr>
            </a:solidFill>
          </a:ln>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pic>
        <p:nvPicPr>
          <p:cNvPr id="4" name="Picture 3"/>
          <p:cNvPicPr>
            <a:picLocks noChangeAspect="1"/>
          </p:cNvPicPr>
          <p:nvPr/>
        </p:nvPicPr>
        <p:blipFill>
          <a:blip r:embed="rId4" cstate="print"/>
          <a:stretch>
            <a:fillRect/>
          </a:stretch>
        </p:blipFill>
        <p:spPr>
          <a:xfrm>
            <a:off x="9765981" y="1559324"/>
            <a:ext cx="7552202" cy="4077057"/>
          </a:xfrm>
          <a:prstGeom prst="rect">
            <a:avLst/>
          </a:prstGeom>
        </p:spPr>
      </p:pic>
      <p:sp>
        <p:nvSpPr>
          <p:cNvPr id="84" name="SlideSource_VID"/>
          <p:cNvSpPr txBox="1"/>
          <p:nvPr/>
        </p:nvSpPr>
        <p:spPr>
          <a:xfrm>
            <a:off x="9105900" y="6819900"/>
            <a:ext cx="1" cy="1"/>
          </a:xfrm>
          <a:prstGeom prst="rect">
            <a:avLst/>
          </a:prstGeom>
          <a:noFill/>
        </p:spPr>
        <p:txBody>
          <a:bodyPr wrap="none" rtlCol="0" anchor="b">
            <a:spAutoFit/>
          </a:bodyPr>
          <a:lstStyle/>
          <a:p>
            <a:pPr algn="r"/>
            <a:r>
              <a:rPr lang="en-US" sz="1500" b="1" dirty="0">
                <a:solidFill>
                  <a:srgbClr val="000000"/>
                </a:solidFill>
                <a:latin typeface="Arial"/>
              </a:rPr>
              <a:t>ST-11</a:t>
            </a:r>
          </a:p>
        </p:txBody>
      </p:sp>
    </p:spTree>
    <p:custDataLst>
      <p:tags r:id="rId1"/>
    </p:custDataLst>
    <p:extLst>
      <p:ext uri="{BB962C8B-B14F-4D97-AF65-F5344CB8AC3E}">
        <p14:creationId xmlns:p14="http://schemas.microsoft.com/office/powerpoint/2010/main" val="115933520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900" dirty="0" smtClean="0"/>
              <a:t>Saxagliptin: </a:t>
            </a:r>
            <a:r>
              <a:rPr lang="en-US" sz="2900" dirty="0"/>
              <a:t>Mortality </a:t>
            </a:r>
            <a:r>
              <a:rPr lang="en-US" sz="2900" dirty="0" smtClean="0"/>
              <a:t>Higher Rate Off Than On </a:t>
            </a:r>
            <a:endParaRPr lang="en-US" sz="2900" dirty="0"/>
          </a:p>
        </p:txBody>
      </p:sp>
      <p:sp>
        <p:nvSpPr>
          <p:cNvPr id="9" name="Freeform 8"/>
          <p:cNvSpPr/>
          <p:nvPr/>
        </p:nvSpPr>
        <p:spPr>
          <a:xfrm>
            <a:off x="1164318" y="1989200"/>
            <a:ext cx="6981825" cy="3419475"/>
          </a:xfrm>
          <a:custGeom>
            <a:avLst/>
            <a:gdLst>
              <a:gd name="connsiteX0" fmla="*/ 0 w 6981825"/>
              <a:gd name="connsiteY0" fmla="*/ 0 h 3419475"/>
              <a:gd name="connsiteX1" fmla="*/ 0 w 6981825"/>
              <a:gd name="connsiteY1" fmla="*/ 3419475 h 3419475"/>
              <a:gd name="connsiteX2" fmla="*/ 6981825 w 6981825"/>
              <a:gd name="connsiteY2" fmla="*/ 3419475 h 3419475"/>
            </a:gdLst>
            <a:ahLst/>
            <a:cxnLst>
              <a:cxn ang="0">
                <a:pos x="connsiteX0" y="connsiteY0"/>
              </a:cxn>
              <a:cxn ang="0">
                <a:pos x="connsiteX1" y="connsiteY1"/>
              </a:cxn>
              <a:cxn ang="0">
                <a:pos x="connsiteX2" y="connsiteY2"/>
              </a:cxn>
            </a:cxnLst>
            <a:rect l="l" t="t" r="r" b="b"/>
            <a:pathLst>
              <a:path w="6981825" h="3419475">
                <a:moveTo>
                  <a:pt x="0" y="0"/>
                </a:moveTo>
                <a:lnTo>
                  <a:pt x="0" y="3419475"/>
                </a:lnTo>
                <a:lnTo>
                  <a:pt x="6981825" y="3419475"/>
                </a:lnTo>
              </a:path>
            </a:pathLst>
          </a:cu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grpSp>
        <p:nvGrpSpPr>
          <p:cNvPr id="10" name="Group 9"/>
          <p:cNvGrpSpPr/>
          <p:nvPr/>
        </p:nvGrpSpPr>
        <p:grpSpPr>
          <a:xfrm>
            <a:off x="1252588" y="5411056"/>
            <a:ext cx="442749" cy="379214"/>
            <a:chOff x="1157451" y="5824538"/>
            <a:chExt cx="442749" cy="379214"/>
          </a:xfrm>
        </p:grpSpPr>
        <p:sp>
          <p:nvSpPr>
            <p:cNvPr id="11" name="TextBox 10"/>
            <p:cNvSpPr txBox="1"/>
            <p:nvPr/>
          </p:nvSpPr>
          <p:spPr>
            <a:xfrm>
              <a:off x="1157451" y="5895975"/>
              <a:ext cx="442749" cy="307777"/>
            </a:xfrm>
            <a:prstGeom prst="rect">
              <a:avLst/>
            </a:prstGeom>
            <a:noFill/>
          </p:spPr>
          <p:txBody>
            <a:bodyPr wrap="none" rtlCol="0">
              <a:spAutoFit/>
            </a:bodyPr>
            <a:lstStyle/>
            <a:p>
              <a:pPr algn="ctr"/>
              <a:r>
                <a:rPr lang="en-US" sz="1400" b="1" dirty="0" smtClean="0">
                  <a:latin typeface="+mj-lt"/>
                  <a:cs typeface="Calibri" pitchFamily="34" charset="0"/>
                </a:rPr>
                <a:t>0-3</a:t>
              </a:r>
            </a:p>
          </p:txBody>
        </p:sp>
        <p:cxnSp>
          <p:nvCxnSpPr>
            <p:cNvPr id="12" name="Straight Connector 11"/>
            <p:cNvCxnSpPr/>
            <p:nvPr/>
          </p:nvCxnSpPr>
          <p:spPr bwMode="auto">
            <a:xfrm>
              <a:off x="1378825" y="5824538"/>
              <a:ext cx="0" cy="73152"/>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3" name="Group 12"/>
          <p:cNvGrpSpPr/>
          <p:nvPr/>
        </p:nvGrpSpPr>
        <p:grpSpPr>
          <a:xfrm>
            <a:off x="1886857" y="5411056"/>
            <a:ext cx="442750" cy="379214"/>
            <a:chOff x="1157450" y="5824538"/>
            <a:chExt cx="442750" cy="379214"/>
          </a:xfrm>
        </p:grpSpPr>
        <p:sp>
          <p:nvSpPr>
            <p:cNvPr id="14" name="TextBox 13"/>
            <p:cNvSpPr txBox="1"/>
            <p:nvPr/>
          </p:nvSpPr>
          <p:spPr>
            <a:xfrm>
              <a:off x="1157450" y="5895975"/>
              <a:ext cx="442750" cy="307777"/>
            </a:xfrm>
            <a:prstGeom prst="rect">
              <a:avLst/>
            </a:prstGeom>
            <a:noFill/>
          </p:spPr>
          <p:txBody>
            <a:bodyPr wrap="none" rtlCol="0">
              <a:spAutoFit/>
            </a:bodyPr>
            <a:lstStyle/>
            <a:p>
              <a:pPr algn="ctr"/>
              <a:r>
                <a:rPr lang="en-US" sz="1400" b="1" dirty="0" smtClean="0">
                  <a:latin typeface="+mj-lt"/>
                  <a:cs typeface="Calibri" pitchFamily="34" charset="0"/>
                </a:rPr>
                <a:t>3-6</a:t>
              </a:r>
            </a:p>
          </p:txBody>
        </p:sp>
        <p:cxnSp>
          <p:nvCxnSpPr>
            <p:cNvPr id="15" name="Straight Connector 14"/>
            <p:cNvCxnSpPr/>
            <p:nvPr/>
          </p:nvCxnSpPr>
          <p:spPr bwMode="auto">
            <a:xfrm>
              <a:off x="1378825" y="5824538"/>
              <a:ext cx="0" cy="73152"/>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6" name="Group 15"/>
          <p:cNvGrpSpPr/>
          <p:nvPr/>
        </p:nvGrpSpPr>
        <p:grpSpPr>
          <a:xfrm>
            <a:off x="2521127" y="5411056"/>
            <a:ext cx="442750" cy="379214"/>
            <a:chOff x="1157450" y="5824538"/>
            <a:chExt cx="442750" cy="379214"/>
          </a:xfrm>
        </p:grpSpPr>
        <p:sp>
          <p:nvSpPr>
            <p:cNvPr id="17" name="TextBox 16"/>
            <p:cNvSpPr txBox="1"/>
            <p:nvPr/>
          </p:nvSpPr>
          <p:spPr>
            <a:xfrm>
              <a:off x="1157450" y="5895975"/>
              <a:ext cx="442750" cy="307777"/>
            </a:xfrm>
            <a:prstGeom prst="rect">
              <a:avLst/>
            </a:prstGeom>
            <a:noFill/>
          </p:spPr>
          <p:txBody>
            <a:bodyPr wrap="none" rtlCol="0">
              <a:spAutoFit/>
            </a:bodyPr>
            <a:lstStyle/>
            <a:p>
              <a:pPr algn="ctr"/>
              <a:r>
                <a:rPr lang="en-US" sz="1400" b="1" dirty="0" smtClean="0">
                  <a:latin typeface="+mj-lt"/>
                  <a:cs typeface="Calibri" pitchFamily="34" charset="0"/>
                </a:rPr>
                <a:t>6-9</a:t>
              </a:r>
            </a:p>
          </p:txBody>
        </p:sp>
        <p:cxnSp>
          <p:nvCxnSpPr>
            <p:cNvPr id="18" name="Straight Connector 17"/>
            <p:cNvCxnSpPr/>
            <p:nvPr/>
          </p:nvCxnSpPr>
          <p:spPr bwMode="auto">
            <a:xfrm>
              <a:off x="1378825" y="5824538"/>
              <a:ext cx="0" cy="73152"/>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9" name="Group 18"/>
          <p:cNvGrpSpPr/>
          <p:nvPr/>
        </p:nvGrpSpPr>
        <p:grpSpPr>
          <a:xfrm>
            <a:off x="3105704" y="5411056"/>
            <a:ext cx="542136" cy="379214"/>
            <a:chOff x="1107757" y="5824538"/>
            <a:chExt cx="542136" cy="379214"/>
          </a:xfrm>
        </p:grpSpPr>
        <p:sp>
          <p:nvSpPr>
            <p:cNvPr id="20" name="TextBox 19"/>
            <p:cNvSpPr txBox="1"/>
            <p:nvPr/>
          </p:nvSpPr>
          <p:spPr>
            <a:xfrm>
              <a:off x="1107757" y="5895975"/>
              <a:ext cx="542136" cy="307777"/>
            </a:xfrm>
            <a:prstGeom prst="rect">
              <a:avLst/>
            </a:prstGeom>
            <a:noFill/>
          </p:spPr>
          <p:txBody>
            <a:bodyPr wrap="none" rtlCol="0">
              <a:spAutoFit/>
            </a:bodyPr>
            <a:lstStyle/>
            <a:p>
              <a:pPr algn="ctr"/>
              <a:r>
                <a:rPr lang="en-US" sz="1400" b="1" dirty="0" smtClean="0">
                  <a:latin typeface="+mj-lt"/>
                  <a:cs typeface="Calibri" pitchFamily="34" charset="0"/>
                </a:rPr>
                <a:t>9-12</a:t>
              </a:r>
            </a:p>
          </p:txBody>
        </p:sp>
        <p:cxnSp>
          <p:nvCxnSpPr>
            <p:cNvPr id="21" name="Straight Connector 20"/>
            <p:cNvCxnSpPr/>
            <p:nvPr/>
          </p:nvCxnSpPr>
          <p:spPr bwMode="auto">
            <a:xfrm>
              <a:off x="1378825" y="5824538"/>
              <a:ext cx="0" cy="73152"/>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22" name="Group 21"/>
          <p:cNvGrpSpPr/>
          <p:nvPr/>
        </p:nvGrpSpPr>
        <p:grpSpPr>
          <a:xfrm>
            <a:off x="3690281" y="5411056"/>
            <a:ext cx="641522" cy="379214"/>
            <a:chOff x="1058064" y="5824538"/>
            <a:chExt cx="641522" cy="379214"/>
          </a:xfrm>
        </p:grpSpPr>
        <p:sp>
          <p:nvSpPr>
            <p:cNvPr id="23" name="TextBox 22"/>
            <p:cNvSpPr txBox="1"/>
            <p:nvPr/>
          </p:nvSpPr>
          <p:spPr>
            <a:xfrm>
              <a:off x="1058064" y="5895975"/>
              <a:ext cx="641522" cy="307777"/>
            </a:xfrm>
            <a:prstGeom prst="rect">
              <a:avLst/>
            </a:prstGeom>
            <a:noFill/>
          </p:spPr>
          <p:txBody>
            <a:bodyPr wrap="none" rtlCol="0">
              <a:spAutoFit/>
            </a:bodyPr>
            <a:lstStyle/>
            <a:p>
              <a:pPr algn="ctr"/>
              <a:r>
                <a:rPr lang="en-US" sz="1400" b="1" dirty="0" smtClean="0">
                  <a:latin typeface="+mj-lt"/>
                  <a:cs typeface="Calibri" pitchFamily="34" charset="0"/>
                </a:rPr>
                <a:t>12-15</a:t>
              </a:r>
            </a:p>
          </p:txBody>
        </p:sp>
        <p:cxnSp>
          <p:nvCxnSpPr>
            <p:cNvPr id="24" name="Straight Connector 23"/>
            <p:cNvCxnSpPr/>
            <p:nvPr/>
          </p:nvCxnSpPr>
          <p:spPr bwMode="auto">
            <a:xfrm>
              <a:off x="1378825" y="5824538"/>
              <a:ext cx="0" cy="73152"/>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25" name="Group 24"/>
          <p:cNvGrpSpPr/>
          <p:nvPr/>
        </p:nvGrpSpPr>
        <p:grpSpPr>
          <a:xfrm>
            <a:off x="4324551" y="5411056"/>
            <a:ext cx="641522" cy="379214"/>
            <a:chOff x="1058064" y="5824538"/>
            <a:chExt cx="641522" cy="379214"/>
          </a:xfrm>
        </p:grpSpPr>
        <p:sp>
          <p:nvSpPr>
            <p:cNvPr id="26" name="TextBox 25"/>
            <p:cNvSpPr txBox="1"/>
            <p:nvPr/>
          </p:nvSpPr>
          <p:spPr>
            <a:xfrm>
              <a:off x="1058064" y="5895975"/>
              <a:ext cx="641522" cy="307777"/>
            </a:xfrm>
            <a:prstGeom prst="rect">
              <a:avLst/>
            </a:prstGeom>
            <a:noFill/>
          </p:spPr>
          <p:txBody>
            <a:bodyPr wrap="none" rtlCol="0">
              <a:spAutoFit/>
            </a:bodyPr>
            <a:lstStyle/>
            <a:p>
              <a:pPr algn="ctr"/>
              <a:r>
                <a:rPr lang="en-US" sz="1400" b="1" dirty="0" smtClean="0">
                  <a:latin typeface="+mj-lt"/>
                  <a:cs typeface="Calibri" pitchFamily="34" charset="0"/>
                </a:rPr>
                <a:t>15-18</a:t>
              </a:r>
            </a:p>
          </p:txBody>
        </p:sp>
        <p:cxnSp>
          <p:nvCxnSpPr>
            <p:cNvPr id="27" name="Straight Connector 26"/>
            <p:cNvCxnSpPr/>
            <p:nvPr/>
          </p:nvCxnSpPr>
          <p:spPr bwMode="auto">
            <a:xfrm>
              <a:off x="1378825" y="5824538"/>
              <a:ext cx="0" cy="73152"/>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28" name="Group 27"/>
          <p:cNvGrpSpPr/>
          <p:nvPr/>
        </p:nvGrpSpPr>
        <p:grpSpPr>
          <a:xfrm>
            <a:off x="4958821" y="5411056"/>
            <a:ext cx="641522" cy="379214"/>
            <a:chOff x="1058064" y="5824538"/>
            <a:chExt cx="641522" cy="379214"/>
          </a:xfrm>
        </p:grpSpPr>
        <p:sp>
          <p:nvSpPr>
            <p:cNvPr id="29" name="TextBox 28"/>
            <p:cNvSpPr txBox="1"/>
            <p:nvPr/>
          </p:nvSpPr>
          <p:spPr>
            <a:xfrm>
              <a:off x="1058064" y="5895975"/>
              <a:ext cx="641522" cy="307777"/>
            </a:xfrm>
            <a:prstGeom prst="rect">
              <a:avLst/>
            </a:prstGeom>
            <a:noFill/>
          </p:spPr>
          <p:txBody>
            <a:bodyPr wrap="none" rtlCol="0">
              <a:spAutoFit/>
            </a:bodyPr>
            <a:lstStyle/>
            <a:p>
              <a:pPr algn="ctr"/>
              <a:r>
                <a:rPr lang="en-US" sz="1400" b="1" dirty="0" smtClean="0">
                  <a:latin typeface="+mj-lt"/>
                  <a:cs typeface="Calibri" pitchFamily="34" charset="0"/>
                </a:rPr>
                <a:t>18-21</a:t>
              </a:r>
            </a:p>
          </p:txBody>
        </p:sp>
        <p:cxnSp>
          <p:nvCxnSpPr>
            <p:cNvPr id="30" name="Straight Connector 29"/>
            <p:cNvCxnSpPr/>
            <p:nvPr/>
          </p:nvCxnSpPr>
          <p:spPr bwMode="auto">
            <a:xfrm>
              <a:off x="1378825" y="5824538"/>
              <a:ext cx="0" cy="73152"/>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31" name="Group 30"/>
          <p:cNvGrpSpPr/>
          <p:nvPr/>
        </p:nvGrpSpPr>
        <p:grpSpPr>
          <a:xfrm>
            <a:off x="5593091" y="5411056"/>
            <a:ext cx="641522" cy="379214"/>
            <a:chOff x="1058064" y="5824538"/>
            <a:chExt cx="641522" cy="379214"/>
          </a:xfrm>
        </p:grpSpPr>
        <p:sp>
          <p:nvSpPr>
            <p:cNvPr id="32" name="TextBox 31"/>
            <p:cNvSpPr txBox="1"/>
            <p:nvPr/>
          </p:nvSpPr>
          <p:spPr>
            <a:xfrm>
              <a:off x="1058064" y="5895975"/>
              <a:ext cx="641522" cy="307777"/>
            </a:xfrm>
            <a:prstGeom prst="rect">
              <a:avLst/>
            </a:prstGeom>
            <a:noFill/>
          </p:spPr>
          <p:txBody>
            <a:bodyPr wrap="none" rtlCol="0">
              <a:spAutoFit/>
            </a:bodyPr>
            <a:lstStyle/>
            <a:p>
              <a:pPr algn="ctr"/>
              <a:r>
                <a:rPr lang="en-US" sz="1400" b="1" dirty="0" smtClean="0">
                  <a:latin typeface="+mj-lt"/>
                  <a:cs typeface="Calibri" pitchFamily="34" charset="0"/>
                </a:rPr>
                <a:t>21-24</a:t>
              </a:r>
            </a:p>
          </p:txBody>
        </p:sp>
        <p:cxnSp>
          <p:nvCxnSpPr>
            <p:cNvPr id="33" name="Straight Connector 32"/>
            <p:cNvCxnSpPr/>
            <p:nvPr/>
          </p:nvCxnSpPr>
          <p:spPr bwMode="auto">
            <a:xfrm>
              <a:off x="1378825" y="5824538"/>
              <a:ext cx="0" cy="73152"/>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34" name="Group 33"/>
          <p:cNvGrpSpPr/>
          <p:nvPr/>
        </p:nvGrpSpPr>
        <p:grpSpPr>
          <a:xfrm>
            <a:off x="6227361" y="5411056"/>
            <a:ext cx="641522" cy="379214"/>
            <a:chOff x="1058064" y="5824538"/>
            <a:chExt cx="641522" cy="379214"/>
          </a:xfrm>
        </p:grpSpPr>
        <p:sp>
          <p:nvSpPr>
            <p:cNvPr id="35" name="TextBox 34"/>
            <p:cNvSpPr txBox="1"/>
            <p:nvPr/>
          </p:nvSpPr>
          <p:spPr>
            <a:xfrm>
              <a:off x="1058064" y="5895975"/>
              <a:ext cx="641522" cy="307777"/>
            </a:xfrm>
            <a:prstGeom prst="rect">
              <a:avLst/>
            </a:prstGeom>
            <a:noFill/>
          </p:spPr>
          <p:txBody>
            <a:bodyPr wrap="none" rtlCol="0">
              <a:spAutoFit/>
            </a:bodyPr>
            <a:lstStyle/>
            <a:p>
              <a:pPr algn="ctr"/>
              <a:r>
                <a:rPr lang="en-US" sz="1400" b="1" dirty="0" smtClean="0">
                  <a:latin typeface="+mj-lt"/>
                  <a:cs typeface="Calibri" pitchFamily="34" charset="0"/>
                </a:rPr>
                <a:t>24-27</a:t>
              </a:r>
            </a:p>
          </p:txBody>
        </p:sp>
        <p:cxnSp>
          <p:nvCxnSpPr>
            <p:cNvPr id="36" name="Straight Connector 35"/>
            <p:cNvCxnSpPr/>
            <p:nvPr/>
          </p:nvCxnSpPr>
          <p:spPr bwMode="auto">
            <a:xfrm>
              <a:off x="1378825" y="5824538"/>
              <a:ext cx="0" cy="73152"/>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37" name="Group 36"/>
          <p:cNvGrpSpPr/>
          <p:nvPr/>
        </p:nvGrpSpPr>
        <p:grpSpPr>
          <a:xfrm>
            <a:off x="6861631" y="5411056"/>
            <a:ext cx="641522" cy="379214"/>
            <a:chOff x="1058064" y="5824538"/>
            <a:chExt cx="641522" cy="379214"/>
          </a:xfrm>
        </p:grpSpPr>
        <p:sp>
          <p:nvSpPr>
            <p:cNvPr id="38" name="TextBox 37"/>
            <p:cNvSpPr txBox="1"/>
            <p:nvPr/>
          </p:nvSpPr>
          <p:spPr>
            <a:xfrm>
              <a:off x="1058064" y="5895975"/>
              <a:ext cx="641522" cy="307777"/>
            </a:xfrm>
            <a:prstGeom prst="rect">
              <a:avLst/>
            </a:prstGeom>
            <a:noFill/>
          </p:spPr>
          <p:txBody>
            <a:bodyPr wrap="none" rtlCol="0">
              <a:spAutoFit/>
            </a:bodyPr>
            <a:lstStyle/>
            <a:p>
              <a:pPr algn="ctr"/>
              <a:r>
                <a:rPr lang="en-US" sz="1400" b="1" dirty="0" smtClean="0">
                  <a:latin typeface="+mj-lt"/>
                  <a:cs typeface="Calibri" pitchFamily="34" charset="0"/>
                </a:rPr>
                <a:t>27-30</a:t>
              </a:r>
            </a:p>
          </p:txBody>
        </p:sp>
        <p:cxnSp>
          <p:nvCxnSpPr>
            <p:cNvPr id="39" name="Straight Connector 38"/>
            <p:cNvCxnSpPr/>
            <p:nvPr/>
          </p:nvCxnSpPr>
          <p:spPr bwMode="auto">
            <a:xfrm>
              <a:off x="1378825" y="5824538"/>
              <a:ext cx="0" cy="73152"/>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40" name="Group 39"/>
          <p:cNvGrpSpPr/>
          <p:nvPr/>
        </p:nvGrpSpPr>
        <p:grpSpPr>
          <a:xfrm>
            <a:off x="7572842" y="5411056"/>
            <a:ext cx="487634" cy="379214"/>
            <a:chOff x="1135009" y="5824538"/>
            <a:chExt cx="487634" cy="379214"/>
          </a:xfrm>
        </p:grpSpPr>
        <p:sp>
          <p:nvSpPr>
            <p:cNvPr id="41" name="TextBox 40"/>
            <p:cNvSpPr txBox="1"/>
            <p:nvPr/>
          </p:nvSpPr>
          <p:spPr>
            <a:xfrm>
              <a:off x="1135009" y="5895975"/>
              <a:ext cx="487634" cy="307777"/>
            </a:xfrm>
            <a:prstGeom prst="rect">
              <a:avLst/>
            </a:prstGeom>
            <a:noFill/>
          </p:spPr>
          <p:txBody>
            <a:bodyPr wrap="none" rtlCol="0">
              <a:spAutoFit/>
            </a:bodyPr>
            <a:lstStyle/>
            <a:p>
              <a:pPr algn="ctr"/>
              <a:r>
                <a:rPr lang="en-US" sz="1400" b="1" dirty="0" smtClean="0">
                  <a:latin typeface="+mj-lt"/>
                  <a:cs typeface="Calibri" pitchFamily="34" charset="0"/>
                </a:rPr>
                <a:t>&gt;30</a:t>
              </a:r>
            </a:p>
          </p:txBody>
        </p:sp>
        <p:cxnSp>
          <p:nvCxnSpPr>
            <p:cNvPr id="42" name="Straight Connector 41"/>
            <p:cNvCxnSpPr/>
            <p:nvPr/>
          </p:nvCxnSpPr>
          <p:spPr bwMode="auto">
            <a:xfrm>
              <a:off x="1378825" y="5824538"/>
              <a:ext cx="0" cy="73152"/>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43" name="TextBox 42"/>
          <p:cNvSpPr txBox="1"/>
          <p:nvPr/>
        </p:nvSpPr>
        <p:spPr>
          <a:xfrm>
            <a:off x="3302964" y="5816345"/>
            <a:ext cx="2719784" cy="338554"/>
          </a:xfrm>
          <a:prstGeom prst="rect">
            <a:avLst/>
          </a:prstGeom>
          <a:noFill/>
        </p:spPr>
        <p:txBody>
          <a:bodyPr wrap="none" rtlCol="0">
            <a:spAutoFit/>
          </a:bodyPr>
          <a:lstStyle/>
          <a:p>
            <a:pPr algn="ctr"/>
            <a:r>
              <a:rPr lang="en-US" sz="1600" b="1" dirty="0" smtClean="0">
                <a:latin typeface="+mj-lt"/>
                <a:cs typeface="Calibri" pitchFamily="34" charset="0"/>
              </a:rPr>
              <a:t>Months from Randomization</a:t>
            </a:r>
          </a:p>
        </p:txBody>
      </p:sp>
      <p:grpSp>
        <p:nvGrpSpPr>
          <p:cNvPr id="44" name="Group 43"/>
          <p:cNvGrpSpPr/>
          <p:nvPr/>
        </p:nvGrpSpPr>
        <p:grpSpPr>
          <a:xfrm>
            <a:off x="769004" y="5255798"/>
            <a:ext cx="397677" cy="307777"/>
            <a:chOff x="1236799" y="5895975"/>
            <a:chExt cx="397677" cy="307777"/>
          </a:xfrm>
        </p:grpSpPr>
        <p:sp>
          <p:nvSpPr>
            <p:cNvPr id="45" name="TextBox 44"/>
            <p:cNvSpPr txBox="1"/>
            <p:nvPr/>
          </p:nvSpPr>
          <p:spPr>
            <a:xfrm>
              <a:off x="1236799" y="5895975"/>
              <a:ext cx="284052" cy="307777"/>
            </a:xfrm>
            <a:prstGeom prst="rect">
              <a:avLst/>
            </a:prstGeom>
            <a:noFill/>
          </p:spPr>
          <p:txBody>
            <a:bodyPr wrap="none" rtlCol="0">
              <a:spAutoFit/>
            </a:bodyPr>
            <a:lstStyle/>
            <a:p>
              <a:pPr algn="ctr"/>
              <a:r>
                <a:rPr lang="en-US" sz="1400" b="1" dirty="0" smtClean="0">
                  <a:latin typeface="+mj-lt"/>
                  <a:cs typeface="Calibri" pitchFamily="34" charset="0"/>
                </a:rPr>
                <a:t>0</a:t>
              </a:r>
            </a:p>
          </p:txBody>
        </p:sp>
        <p:cxnSp>
          <p:nvCxnSpPr>
            <p:cNvPr id="46" name="Straight Connector 45"/>
            <p:cNvCxnSpPr/>
            <p:nvPr/>
          </p:nvCxnSpPr>
          <p:spPr bwMode="auto">
            <a:xfrm rot="5400000">
              <a:off x="1597900" y="6013287"/>
              <a:ext cx="0" cy="73152"/>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47" name="Group 46"/>
          <p:cNvGrpSpPr/>
          <p:nvPr/>
        </p:nvGrpSpPr>
        <p:grpSpPr>
          <a:xfrm>
            <a:off x="769004" y="4573647"/>
            <a:ext cx="397677" cy="307777"/>
            <a:chOff x="1236799" y="5895975"/>
            <a:chExt cx="397677" cy="307777"/>
          </a:xfrm>
        </p:grpSpPr>
        <p:sp>
          <p:nvSpPr>
            <p:cNvPr id="48" name="TextBox 47"/>
            <p:cNvSpPr txBox="1"/>
            <p:nvPr/>
          </p:nvSpPr>
          <p:spPr>
            <a:xfrm>
              <a:off x="1236799" y="5895975"/>
              <a:ext cx="284052" cy="307777"/>
            </a:xfrm>
            <a:prstGeom prst="rect">
              <a:avLst/>
            </a:prstGeom>
            <a:noFill/>
          </p:spPr>
          <p:txBody>
            <a:bodyPr wrap="none" rtlCol="0">
              <a:spAutoFit/>
            </a:bodyPr>
            <a:lstStyle/>
            <a:p>
              <a:pPr algn="ctr"/>
              <a:r>
                <a:rPr lang="en-US" sz="1400" b="1" dirty="0" smtClean="0">
                  <a:latin typeface="+mj-lt"/>
                  <a:cs typeface="Calibri" pitchFamily="34" charset="0"/>
                </a:rPr>
                <a:t>5</a:t>
              </a:r>
            </a:p>
          </p:txBody>
        </p:sp>
        <p:cxnSp>
          <p:nvCxnSpPr>
            <p:cNvPr id="49" name="Straight Connector 48"/>
            <p:cNvCxnSpPr/>
            <p:nvPr/>
          </p:nvCxnSpPr>
          <p:spPr bwMode="auto">
            <a:xfrm rot="5400000">
              <a:off x="1597900" y="6013287"/>
              <a:ext cx="0" cy="73152"/>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50" name="Group 49"/>
          <p:cNvGrpSpPr/>
          <p:nvPr/>
        </p:nvGrpSpPr>
        <p:grpSpPr>
          <a:xfrm>
            <a:off x="719311" y="3891498"/>
            <a:ext cx="447370" cy="307777"/>
            <a:chOff x="1187106" y="5895975"/>
            <a:chExt cx="447370" cy="307777"/>
          </a:xfrm>
        </p:grpSpPr>
        <p:sp>
          <p:nvSpPr>
            <p:cNvPr id="51" name="TextBox 50"/>
            <p:cNvSpPr txBox="1"/>
            <p:nvPr/>
          </p:nvSpPr>
          <p:spPr>
            <a:xfrm>
              <a:off x="1187106" y="5895975"/>
              <a:ext cx="383438" cy="307777"/>
            </a:xfrm>
            <a:prstGeom prst="rect">
              <a:avLst/>
            </a:prstGeom>
            <a:noFill/>
          </p:spPr>
          <p:txBody>
            <a:bodyPr wrap="none" rtlCol="0">
              <a:spAutoFit/>
            </a:bodyPr>
            <a:lstStyle/>
            <a:p>
              <a:pPr algn="ctr"/>
              <a:r>
                <a:rPr lang="en-US" sz="1400" b="1" dirty="0" smtClean="0">
                  <a:latin typeface="+mj-lt"/>
                  <a:cs typeface="Calibri" pitchFamily="34" charset="0"/>
                </a:rPr>
                <a:t>10</a:t>
              </a:r>
            </a:p>
          </p:txBody>
        </p:sp>
        <p:cxnSp>
          <p:nvCxnSpPr>
            <p:cNvPr id="52" name="Straight Connector 51"/>
            <p:cNvCxnSpPr/>
            <p:nvPr/>
          </p:nvCxnSpPr>
          <p:spPr bwMode="auto">
            <a:xfrm rot="5400000">
              <a:off x="1597900" y="6013287"/>
              <a:ext cx="0" cy="73152"/>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53" name="Group 52"/>
          <p:cNvGrpSpPr/>
          <p:nvPr/>
        </p:nvGrpSpPr>
        <p:grpSpPr>
          <a:xfrm>
            <a:off x="719311" y="3209349"/>
            <a:ext cx="447370" cy="307777"/>
            <a:chOff x="1187106" y="5895975"/>
            <a:chExt cx="447370" cy="307777"/>
          </a:xfrm>
        </p:grpSpPr>
        <p:sp>
          <p:nvSpPr>
            <p:cNvPr id="54" name="TextBox 53"/>
            <p:cNvSpPr txBox="1"/>
            <p:nvPr/>
          </p:nvSpPr>
          <p:spPr>
            <a:xfrm>
              <a:off x="1187106" y="5895975"/>
              <a:ext cx="383438" cy="307777"/>
            </a:xfrm>
            <a:prstGeom prst="rect">
              <a:avLst/>
            </a:prstGeom>
            <a:noFill/>
          </p:spPr>
          <p:txBody>
            <a:bodyPr wrap="none" rtlCol="0">
              <a:spAutoFit/>
            </a:bodyPr>
            <a:lstStyle/>
            <a:p>
              <a:pPr algn="ctr"/>
              <a:r>
                <a:rPr lang="en-US" sz="1400" b="1" dirty="0" smtClean="0">
                  <a:latin typeface="+mj-lt"/>
                  <a:cs typeface="Calibri" pitchFamily="34" charset="0"/>
                </a:rPr>
                <a:t>15</a:t>
              </a:r>
            </a:p>
          </p:txBody>
        </p:sp>
        <p:cxnSp>
          <p:nvCxnSpPr>
            <p:cNvPr id="55" name="Straight Connector 54"/>
            <p:cNvCxnSpPr/>
            <p:nvPr/>
          </p:nvCxnSpPr>
          <p:spPr bwMode="auto">
            <a:xfrm rot="5400000">
              <a:off x="1597900" y="6013287"/>
              <a:ext cx="0" cy="73152"/>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56" name="Group 55"/>
          <p:cNvGrpSpPr/>
          <p:nvPr/>
        </p:nvGrpSpPr>
        <p:grpSpPr>
          <a:xfrm>
            <a:off x="719311" y="2527200"/>
            <a:ext cx="447370" cy="307777"/>
            <a:chOff x="1187106" y="5895975"/>
            <a:chExt cx="447370" cy="307777"/>
          </a:xfrm>
        </p:grpSpPr>
        <p:sp>
          <p:nvSpPr>
            <p:cNvPr id="57" name="TextBox 56"/>
            <p:cNvSpPr txBox="1"/>
            <p:nvPr/>
          </p:nvSpPr>
          <p:spPr>
            <a:xfrm>
              <a:off x="1187106" y="5895975"/>
              <a:ext cx="383438" cy="307777"/>
            </a:xfrm>
            <a:prstGeom prst="rect">
              <a:avLst/>
            </a:prstGeom>
            <a:noFill/>
          </p:spPr>
          <p:txBody>
            <a:bodyPr wrap="none" rtlCol="0">
              <a:spAutoFit/>
            </a:bodyPr>
            <a:lstStyle/>
            <a:p>
              <a:pPr algn="ctr"/>
              <a:r>
                <a:rPr lang="en-US" sz="1400" b="1" dirty="0" smtClean="0">
                  <a:latin typeface="+mj-lt"/>
                  <a:cs typeface="Calibri" pitchFamily="34" charset="0"/>
                </a:rPr>
                <a:t>20</a:t>
              </a:r>
            </a:p>
          </p:txBody>
        </p:sp>
        <p:cxnSp>
          <p:nvCxnSpPr>
            <p:cNvPr id="58" name="Straight Connector 57"/>
            <p:cNvCxnSpPr/>
            <p:nvPr/>
          </p:nvCxnSpPr>
          <p:spPr bwMode="auto">
            <a:xfrm rot="5400000">
              <a:off x="1597900" y="6013287"/>
              <a:ext cx="0" cy="73152"/>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59" name="Group 58"/>
          <p:cNvGrpSpPr/>
          <p:nvPr/>
        </p:nvGrpSpPr>
        <p:grpSpPr>
          <a:xfrm>
            <a:off x="719311" y="1845051"/>
            <a:ext cx="447370" cy="307777"/>
            <a:chOff x="1187106" y="5895975"/>
            <a:chExt cx="447370" cy="307777"/>
          </a:xfrm>
        </p:grpSpPr>
        <p:sp>
          <p:nvSpPr>
            <p:cNvPr id="60" name="TextBox 59"/>
            <p:cNvSpPr txBox="1"/>
            <p:nvPr/>
          </p:nvSpPr>
          <p:spPr>
            <a:xfrm>
              <a:off x="1187106" y="5895975"/>
              <a:ext cx="383438" cy="307777"/>
            </a:xfrm>
            <a:prstGeom prst="rect">
              <a:avLst/>
            </a:prstGeom>
            <a:noFill/>
          </p:spPr>
          <p:txBody>
            <a:bodyPr wrap="none" rtlCol="0">
              <a:spAutoFit/>
            </a:bodyPr>
            <a:lstStyle/>
            <a:p>
              <a:pPr algn="ctr"/>
              <a:r>
                <a:rPr lang="en-US" sz="1400" b="1" dirty="0" smtClean="0">
                  <a:latin typeface="+mj-lt"/>
                  <a:cs typeface="Calibri" pitchFamily="34" charset="0"/>
                </a:rPr>
                <a:t>25</a:t>
              </a:r>
            </a:p>
          </p:txBody>
        </p:sp>
        <p:cxnSp>
          <p:nvCxnSpPr>
            <p:cNvPr id="61" name="Straight Connector 60"/>
            <p:cNvCxnSpPr/>
            <p:nvPr/>
          </p:nvCxnSpPr>
          <p:spPr bwMode="auto">
            <a:xfrm rot="5400000">
              <a:off x="1597900" y="6013287"/>
              <a:ext cx="0" cy="73152"/>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62" name="Group 61"/>
          <p:cNvGrpSpPr/>
          <p:nvPr/>
        </p:nvGrpSpPr>
        <p:grpSpPr>
          <a:xfrm>
            <a:off x="2898503" y="1692232"/>
            <a:ext cx="1549117" cy="894517"/>
            <a:chOff x="2232660" y="1661160"/>
            <a:chExt cx="1549117" cy="894517"/>
          </a:xfrm>
        </p:grpSpPr>
        <p:sp>
          <p:nvSpPr>
            <p:cNvPr id="63" name="TextBox 62"/>
            <p:cNvSpPr txBox="1"/>
            <p:nvPr/>
          </p:nvSpPr>
          <p:spPr>
            <a:xfrm>
              <a:off x="2351486" y="1661160"/>
              <a:ext cx="1279517" cy="338554"/>
            </a:xfrm>
            <a:prstGeom prst="rect">
              <a:avLst/>
            </a:prstGeom>
            <a:noFill/>
          </p:spPr>
          <p:txBody>
            <a:bodyPr wrap="none" rtlCol="0" anchor="ctr">
              <a:spAutoFit/>
            </a:bodyPr>
            <a:lstStyle/>
            <a:p>
              <a:r>
                <a:rPr lang="en-US" sz="1600" b="1" u="sng" dirty="0" err="1" smtClean="0">
                  <a:latin typeface="+mj-lt"/>
                  <a:cs typeface="Calibri" pitchFamily="34" charset="0"/>
                </a:rPr>
                <a:t>Saxagliptin</a:t>
              </a:r>
              <a:endParaRPr lang="en-US" sz="1600" b="1" u="sng" dirty="0" smtClean="0">
                <a:latin typeface="+mj-lt"/>
                <a:cs typeface="Calibri" pitchFamily="34" charset="0"/>
              </a:endParaRPr>
            </a:p>
          </p:txBody>
        </p:sp>
        <p:grpSp>
          <p:nvGrpSpPr>
            <p:cNvPr id="64" name="Group 63"/>
            <p:cNvGrpSpPr/>
            <p:nvPr/>
          </p:nvGrpSpPr>
          <p:grpSpPr>
            <a:xfrm>
              <a:off x="2232660" y="1988968"/>
              <a:ext cx="1539499" cy="307777"/>
              <a:chOff x="2232660" y="1981200"/>
              <a:chExt cx="1539499" cy="307777"/>
            </a:xfrm>
          </p:grpSpPr>
          <p:sp>
            <p:nvSpPr>
              <p:cNvPr id="68" name="TextBox 67"/>
              <p:cNvSpPr txBox="1"/>
              <p:nvPr/>
            </p:nvSpPr>
            <p:spPr>
              <a:xfrm>
                <a:off x="2473406" y="1981200"/>
                <a:ext cx="1298753" cy="307777"/>
              </a:xfrm>
              <a:prstGeom prst="rect">
                <a:avLst/>
              </a:prstGeom>
              <a:noFill/>
            </p:spPr>
            <p:txBody>
              <a:bodyPr wrap="none" rtlCol="0" anchor="ctr">
                <a:spAutoFit/>
              </a:bodyPr>
              <a:lstStyle/>
              <a:p>
                <a:r>
                  <a:rPr lang="en-US" sz="1400" b="1" dirty="0" smtClean="0">
                    <a:latin typeface="+mj-lt"/>
                    <a:cs typeface="Calibri" pitchFamily="34" charset="0"/>
                  </a:rPr>
                  <a:t>On treatment</a:t>
                </a:r>
              </a:p>
            </p:txBody>
          </p:sp>
          <p:cxnSp>
            <p:nvCxnSpPr>
              <p:cNvPr id="69" name="Straight Connector 68"/>
              <p:cNvCxnSpPr/>
              <p:nvPr/>
            </p:nvCxnSpPr>
            <p:spPr bwMode="auto">
              <a:xfrm>
                <a:off x="2232660" y="2135088"/>
                <a:ext cx="236220" cy="0"/>
              </a:xfrm>
              <a:prstGeom prst="line">
                <a:avLst/>
              </a:prstGeom>
              <a:noFill/>
              <a:ln w="38100" cap="flat" cmpd="sng" algn="ctr">
                <a:solidFill>
                  <a:schemeClr val="accent5">
                    <a:lumMod val="75000"/>
                  </a:schemeClr>
                </a:solidFill>
                <a:prstDash val="solid"/>
                <a:round/>
                <a:headEnd type="none" w="med" len="med"/>
                <a:tailEnd type="none" w="med" len="med"/>
              </a:ln>
              <a:effectLst/>
              <a:extLst/>
            </p:spPr>
          </p:cxnSp>
        </p:grpSp>
        <p:grpSp>
          <p:nvGrpSpPr>
            <p:cNvPr id="65" name="Group 64"/>
            <p:cNvGrpSpPr/>
            <p:nvPr/>
          </p:nvGrpSpPr>
          <p:grpSpPr>
            <a:xfrm>
              <a:off x="2232660" y="2247900"/>
              <a:ext cx="1549117" cy="307777"/>
              <a:chOff x="2232660" y="1981200"/>
              <a:chExt cx="1549117" cy="307777"/>
            </a:xfrm>
          </p:grpSpPr>
          <p:sp>
            <p:nvSpPr>
              <p:cNvPr id="66" name="TextBox 65"/>
              <p:cNvSpPr txBox="1"/>
              <p:nvPr/>
            </p:nvSpPr>
            <p:spPr>
              <a:xfrm>
                <a:off x="2473406" y="1981200"/>
                <a:ext cx="1308371" cy="307777"/>
              </a:xfrm>
              <a:prstGeom prst="rect">
                <a:avLst/>
              </a:prstGeom>
              <a:noFill/>
            </p:spPr>
            <p:txBody>
              <a:bodyPr wrap="none" rtlCol="0" anchor="ctr">
                <a:spAutoFit/>
              </a:bodyPr>
              <a:lstStyle/>
              <a:p>
                <a:r>
                  <a:rPr lang="en-US" sz="1400" b="1" dirty="0" smtClean="0">
                    <a:latin typeface="+mj-lt"/>
                    <a:cs typeface="Calibri" pitchFamily="34" charset="0"/>
                  </a:rPr>
                  <a:t>Off treatment</a:t>
                </a:r>
              </a:p>
            </p:txBody>
          </p:sp>
          <p:cxnSp>
            <p:nvCxnSpPr>
              <p:cNvPr id="67" name="Straight Connector 66"/>
              <p:cNvCxnSpPr/>
              <p:nvPr/>
            </p:nvCxnSpPr>
            <p:spPr bwMode="auto">
              <a:xfrm>
                <a:off x="2232660" y="2135088"/>
                <a:ext cx="236220" cy="0"/>
              </a:xfrm>
              <a:prstGeom prst="line">
                <a:avLst/>
              </a:prstGeom>
              <a:noFill/>
              <a:ln w="38100" cap="flat" cmpd="sng" algn="ctr">
                <a:solidFill>
                  <a:schemeClr val="accent5">
                    <a:lumMod val="75000"/>
                  </a:schemeClr>
                </a:solidFill>
                <a:prstDash val="sysDash"/>
                <a:round/>
                <a:headEnd type="none" w="med" len="med"/>
                <a:tailEnd type="none" w="med" len="med"/>
              </a:ln>
              <a:effectLst/>
              <a:extLst/>
            </p:spPr>
          </p:cxnSp>
        </p:grpSp>
      </p:grpSp>
      <p:grpSp>
        <p:nvGrpSpPr>
          <p:cNvPr id="70" name="Group 69"/>
          <p:cNvGrpSpPr/>
          <p:nvPr/>
        </p:nvGrpSpPr>
        <p:grpSpPr>
          <a:xfrm>
            <a:off x="4810840" y="1692232"/>
            <a:ext cx="1549117" cy="894517"/>
            <a:chOff x="2232660" y="1661160"/>
            <a:chExt cx="1549117" cy="894517"/>
          </a:xfrm>
        </p:grpSpPr>
        <p:sp>
          <p:nvSpPr>
            <p:cNvPr id="71" name="TextBox 70"/>
            <p:cNvSpPr txBox="1"/>
            <p:nvPr/>
          </p:nvSpPr>
          <p:spPr>
            <a:xfrm>
              <a:off x="2526746" y="1661160"/>
              <a:ext cx="970137" cy="338554"/>
            </a:xfrm>
            <a:prstGeom prst="rect">
              <a:avLst/>
            </a:prstGeom>
            <a:noFill/>
          </p:spPr>
          <p:txBody>
            <a:bodyPr wrap="none" rtlCol="0" anchor="ctr">
              <a:spAutoFit/>
            </a:bodyPr>
            <a:lstStyle/>
            <a:p>
              <a:r>
                <a:rPr lang="en-US" sz="1600" b="1" u="sng" dirty="0" smtClean="0">
                  <a:latin typeface="+mj-lt"/>
                  <a:cs typeface="Calibri" pitchFamily="34" charset="0"/>
                </a:rPr>
                <a:t>Placebo</a:t>
              </a:r>
            </a:p>
          </p:txBody>
        </p:sp>
        <p:grpSp>
          <p:nvGrpSpPr>
            <p:cNvPr id="72" name="Group 71"/>
            <p:cNvGrpSpPr/>
            <p:nvPr/>
          </p:nvGrpSpPr>
          <p:grpSpPr>
            <a:xfrm>
              <a:off x="2232660" y="1988968"/>
              <a:ext cx="1539499" cy="307777"/>
              <a:chOff x="2232660" y="1981200"/>
              <a:chExt cx="1539499" cy="307777"/>
            </a:xfrm>
          </p:grpSpPr>
          <p:sp>
            <p:nvSpPr>
              <p:cNvPr id="76" name="TextBox 75"/>
              <p:cNvSpPr txBox="1"/>
              <p:nvPr/>
            </p:nvSpPr>
            <p:spPr>
              <a:xfrm>
                <a:off x="2473406" y="1981200"/>
                <a:ext cx="1298753" cy="307777"/>
              </a:xfrm>
              <a:prstGeom prst="rect">
                <a:avLst/>
              </a:prstGeom>
              <a:noFill/>
            </p:spPr>
            <p:txBody>
              <a:bodyPr wrap="none" rtlCol="0" anchor="ctr">
                <a:spAutoFit/>
              </a:bodyPr>
              <a:lstStyle/>
              <a:p>
                <a:r>
                  <a:rPr lang="en-US" sz="1400" b="1" dirty="0" smtClean="0">
                    <a:latin typeface="+mj-lt"/>
                    <a:cs typeface="Calibri" pitchFamily="34" charset="0"/>
                  </a:rPr>
                  <a:t>On treatment</a:t>
                </a:r>
              </a:p>
            </p:txBody>
          </p:sp>
          <p:cxnSp>
            <p:nvCxnSpPr>
              <p:cNvPr id="77" name="Straight Connector 76"/>
              <p:cNvCxnSpPr/>
              <p:nvPr/>
            </p:nvCxnSpPr>
            <p:spPr bwMode="auto">
              <a:xfrm>
                <a:off x="2232660" y="2135088"/>
                <a:ext cx="236220" cy="0"/>
              </a:xfrm>
              <a:prstGeom prst="line">
                <a:avLst/>
              </a:prstGeom>
              <a:noFill/>
              <a:ln w="38100" cap="flat" cmpd="sng" algn="ctr">
                <a:solidFill>
                  <a:srgbClr val="808080"/>
                </a:solidFill>
                <a:prstDash val="solid"/>
                <a:round/>
                <a:headEnd type="none" w="med" len="med"/>
                <a:tailEnd type="none" w="med" len="med"/>
              </a:ln>
              <a:effectLst/>
              <a:extLst/>
            </p:spPr>
          </p:cxnSp>
        </p:grpSp>
        <p:grpSp>
          <p:nvGrpSpPr>
            <p:cNvPr id="73" name="Group 72"/>
            <p:cNvGrpSpPr/>
            <p:nvPr/>
          </p:nvGrpSpPr>
          <p:grpSpPr>
            <a:xfrm>
              <a:off x="2232660" y="2247900"/>
              <a:ext cx="1549117" cy="307777"/>
              <a:chOff x="2232660" y="1981200"/>
              <a:chExt cx="1549117" cy="307777"/>
            </a:xfrm>
          </p:grpSpPr>
          <p:sp>
            <p:nvSpPr>
              <p:cNvPr id="74" name="TextBox 73"/>
              <p:cNvSpPr txBox="1"/>
              <p:nvPr/>
            </p:nvSpPr>
            <p:spPr>
              <a:xfrm>
                <a:off x="2473406" y="1981200"/>
                <a:ext cx="1308371" cy="307777"/>
              </a:xfrm>
              <a:prstGeom prst="rect">
                <a:avLst/>
              </a:prstGeom>
              <a:noFill/>
            </p:spPr>
            <p:txBody>
              <a:bodyPr wrap="none" rtlCol="0" anchor="ctr">
                <a:spAutoFit/>
              </a:bodyPr>
              <a:lstStyle/>
              <a:p>
                <a:r>
                  <a:rPr lang="en-US" sz="1400" b="1" dirty="0" smtClean="0">
                    <a:latin typeface="+mj-lt"/>
                    <a:cs typeface="Calibri" pitchFamily="34" charset="0"/>
                  </a:rPr>
                  <a:t>Off treatment</a:t>
                </a:r>
              </a:p>
            </p:txBody>
          </p:sp>
          <p:cxnSp>
            <p:nvCxnSpPr>
              <p:cNvPr id="75" name="Straight Connector 74"/>
              <p:cNvCxnSpPr/>
              <p:nvPr/>
            </p:nvCxnSpPr>
            <p:spPr bwMode="auto">
              <a:xfrm>
                <a:off x="2232660" y="2135088"/>
                <a:ext cx="236220" cy="0"/>
              </a:xfrm>
              <a:prstGeom prst="line">
                <a:avLst/>
              </a:prstGeom>
              <a:noFill/>
              <a:ln w="38100" cap="flat" cmpd="sng" algn="ctr">
                <a:solidFill>
                  <a:srgbClr val="808080"/>
                </a:solidFill>
                <a:prstDash val="sysDash"/>
                <a:round/>
                <a:headEnd type="none" w="med" len="med"/>
                <a:tailEnd type="none" w="med" len="med"/>
              </a:ln>
              <a:effectLst/>
              <a:extLst/>
            </p:spPr>
          </p:cxnSp>
        </p:grpSp>
      </p:grpSp>
      <p:sp>
        <p:nvSpPr>
          <p:cNvPr id="78" name="TextBox 77"/>
          <p:cNvSpPr txBox="1"/>
          <p:nvPr/>
        </p:nvSpPr>
        <p:spPr>
          <a:xfrm rot="16200000">
            <a:off x="-979306" y="3507770"/>
            <a:ext cx="2974853" cy="338554"/>
          </a:xfrm>
          <a:prstGeom prst="rect">
            <a:avLst/>
          </a:prstGeom>
          <a:noFill/>
        </p:spPr>
        <p:txBody>
          <a:bodyPr wrap="none" rtlCol="0">
            <a:spAutoFit/>
          </a:bodyPr>
          <a:lstStyle/>
          <a:p>
            <a:pPr algn="ctr"/>
            <a:r>
              <a:rPr lang="en-US" sz="1600" b="1" dirty="0" smtClean="0">
                <a:latin typeface="+mj-lt"/>
                <a:cs typeface="Calibri" pitchFamily="34" charset="0"/>
              </a:rPr>
              <a:t>Events Per 100 Patient Years</a:t>
            </a:r>
          </a:p>
        </p:txBody>
      </p:sp>
      <p:sp>
        <p:nvSpPr>
          <p:cNvPr id="80" name="Freeform 79"/>
          <p:cNvSpPr/>
          <p:nvPr/>
        </p:nvSpPr>
        <p:spPr>
          <a:xfrm>
            <a:off x="2095500" y="4032250"/>
            <a:ext cx="5721350" cy="793750"/>
          </a:xfrm>
          <a:custGeom>
            <a:avLst/>
            <a:gdLst>
              <a:gd name="connsiteX0" fmla="*/ 0 w 5721350"/>
              <a:gd name="connsiteY0" fmla="*/ 0 h 793750"/>
              <a:gd name="connsiteX1" fmla="*/ 647700 w 5721350"/>
              <a:gd name="connsiteY1" fmla="*/ 793750 h 793750"/>
              <a:gd name="connsiteX2" fmla="*/ 1301750 w 5721350"/>
              <a:gd name="connsiteY2" fmla="*/ 336550 h 793750"/>
              <a:gd name="connsiteX3" fmla="*/ 1911350 w 5721350"/>
              <a:gd name="connsiteY3" fmla="*/ 120650 h 793750"/>
              <a:gd name="connsiteX4" fmla="*/ 2559050 w 5721350"/>
              <a:gd name="connsiteY4" fmla="*/ 444500 h 793750"/>
              <a:gd name="connsiteX5" fmla="*/ 3168650 w 5721350"/>
              <a:gd name="connsiteY5" fmla="*/ 234950 h 793750"/>
              <a:gd name="connsiteX6" fmla="*/ 3797300 w 5721350"/>
              <a:gd name="connsiteY6" fmla="*/ 209550 h 793750"/>
              <a:gd name="connsiteX7" fmla="*/ 4457700 w 5721350"/>
              <a:gd name="connsiteY7" fmla="*/ 666750 h 793750"/>
              <a:gd name="connsiteX8" fmla="*/ 5099050 w 5721350"/>
              <a:gd name="connsiteY8" fmla="*/ 596900 h 793750"/>
              <a:gd name="connsiteX9" fmla="*/ 5721350 w 5721350"/>
              <a:gd name="connsiteY9" fmla="*/ 590550 h 793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21350" h="793750">
                <a:moveTo>
                  <a:pt x="0" y="0"/>
                </a:moveTo>
                <a:lnTo>
                  <a:pt x="647700" y="793750"/>
                </a:lnTo>
                <a:lnTo>
                  <a:pt x="1301750" y="336550"/>
                </a:lnTo>
                <a:lnTo>
                  <a:pt x="1911350" y="120650"/>
                </a:lnTo>
                <a:lnTo>
                  <a:pt x="2559050" y="444500"/>
                </a:lnTo>
                <a:lnTo>
                  <a:pt x="3168650" y="234950"/>
                </a:lnTo>
                <a:lnTo>
                  <a:pt x="3797300" y="209550"/>
                </a:lnTo>
                <a:lnTo>
                  <a:pt x="4457700" y="666750"/>
                </a:lnTo>
                <a:lnTo>
                  <a:pt x="5099050" y="596900"/>
                </a:lnTo>
                <a:lnTo>
                  <a:pt x="5721350" y="590550"/>
                </a:lnTo>
              </a:path>
            </a:pathLst>
          </a:custGeom>
          <a:noFill/>
          <a:ln w="38100">
            <a:solidFill>
              <a:schemeClr val="accent5">
                <a:lumMod val="75000"/>
              </a:schemeClr>
            </a:solidFill>
            <a:prstDash val="dash"/>
          </a:ln>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81" name="Freeform 80"/>
          <p:cNvSpPr/>
          <p:nvPr/>
        </p:nvSpPr>
        <p:spPr>
          <a:xfrm>
            <a:off x="1485900" y="5200650"/>
            <a:ext cx="6330950" cy="133350"/>
          </a:xfrm>
          <a:custGeom>
            <a:avLst/>
            <a:gdLst>
              <a:gd name="connsiteX0" fmla="*/ 0 w 6330950"/>
              <a:gd name="connsiteY0" fmla="*/ 101600 h 133350"/>
              <a:gd name="connsiteX1" fmla="*/ 635000 w 6330950"/>
              <a:gd name="connsiteY1" fmla="*/ 57150 h 133350"/>
              <a:gd name="connsiteX2" fmla="*/ 1828800 w 6330950"/>
              <a:gd name="connsiteY2" fmla="*/ 76200 h 133350"/>
              <a:gd name="connsiteX3" fmla="*/ 1968500 w 6330950"/>
              <a:gd name="connsiteY3" fmla="*/ 82550 h 133350"/>
              <a:gd name="connsiteX4" fmla="*/ 2540000 w 6330950"/>
              <a:gd name="connsiteY4" fmla="*/ 133350 h 133350"/>
              <a:gd name="connsiteX5" fmla="*/ 3181350 w 6330950"/>
              <a:gd name="connsiteY5" fmla="*/ 0 h 133350"/>
              <a:gd name="connsiteX6" fmla="*/ 4464050 w 6330950"/>
              <a:gd name="connsiteY6" fmla="*/ 12700 h 133350"/>
              <a:gd name="connsiteX7" fmla="*/ 5080000 w 6330950"/>
              <a:gd name="connsiteY7" fmla="*/ 57150 h 133350"/>
              <a:gd name="connsiteX8" fmla="*/ 6330950 w 6330950"/>
              <a:gd name="connsiteY8" fmla="*/ 57150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30950" h="133350">
                <a:moveTo>
                  <a:pt x="0" y="101600"/>
                </a:moveTo>
                <a:lnTo>
                  <a:pt x="635000" y="57150"/>
                </a:lnTo>
                <a:lnTo>
                  <a:pt x="1828800" y="76200"/>
                </a:lnTo>
                <a:lnTo>
                  <a:pt x="1968500" y="82550"/>
                </a:lnTo>
                <a:lnTo>
                  <a:pt x="2540000" y="133350"/>
                </a:lnTo>
                <a:lnTo>
                  <a:pt x="3181350" y="0"/>
                </a:lnTo>
                <a:lnTo>
                  <a:pt x="4464050" y="12700"/>
                </a:lnTo>
                <a:lnTo>
                  <a:pt x="5080000" y="57150"/>
                </a:lnTo>
                <a:lnTo>
                  <a:pt x="6330950" y="57150"/>
                </a:lnTo>
              </a:path>
            </a:pathLst>
          </a:custGeom>
          <a:noFill/>
          <a:ln w="38100">
            <a:solidFill>
              <a:schemeClr val="accent5">
                <a:lumMod val="75000"/>
              </a:schemeClr>
            </a:solidFill>
          </a:ln>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82" name="Freeform 81"/>
          <p:cNvSpPr/>
          <p:nvPr/>
        </p:nvSpPr>
        <p:spPr>
          <a:xfrm>
            <a:off x="2108200" y="2755900"/>
            <a:ext cx="5708650" cy="2101850"/>
          </a:xfrm>
          <a:custGeom>
            <a:avLst/>
            <a:gdLst>
              <a:gd name="connsiteX0" fmla="*/ 0 w 5708650"/>
              <a:gd name="connsiteY0" fmla="*/ 1593850 h 2101850"/>
              <a:gd name="connsiteX1" fmla="*/ 641350 w 5708650"/>
              <a:gd name="connsiteY1" fmla="*/ 1441450 h 2101850"/>
              <a:gd name="connsiteX2" fmla="*/ 1257300 w 5708650"/>
              <a:gd name="connsiteY2" fmla="*/ 1517650 h 2101850"/>
              <a:gd name="connsiteX3" fmla="*/ 1905000 w 5708650"/>
              <a:gd name="connsiteY3" fmla="*/ 1790700 h 2101850"/>
              <a:gd name="connsiteX4" fmla="*/ 2533650 w 5708650"/>
              <a:gd name="connsiteY4" fmla="*/ 1397000 h 2101850"/>
              <a:gd name="connsiteX5" fmla="*/ 3162300 w 5708650"/>
              <a:gd name="connsiteY5" fmla="*/ 2101850 h 2101850"/>
              <a:gd name="connsiteX6" fmla="*/ 3810000 w 5708650"/>
              <a:gd name="connsiteY6" fmla="*/ 1504950 h 2101850"/>
              <a:gd name="connsiteX7" fmla="*/ 4438650 w 5708650"/>
              <a:gd name="connsiteY7" fmla="*/ 1860550 h 2101850"/>
              <a:gd name="connsiteX8" fmla="*/ 5086350 w 5708650"/>
              <a:gd name="connsiteY8" fmla="*/ 1035050 h 2101850"/>
              <a:gd name="connsiteX9" fmla="*/ 5708650 w 5708650"/>
              <a:gd name="connsiteY9" fmla="*/ 0 h 2101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08650" h="2101850">
                <a:moveTo>
                  <a:pt x="0" y="1593850"/>
                </a:moveTo>
                <a:lnTo>
                  <a:pt x="641350" y="1441450"/>
                </a:lnTo>
                <a:lnTo>
                  <a:pt x="1257300" y="1517650"/>
                </a:lnTo>
                <a:lnTo>
                  <a:pt x="1905000" y="1790700"/>
                </a:lnTo>
                <a:lnTo>
                  <a:pt x="2533650" y="1397000"/>
                </a:lnTo>
                <a:lnTo>
                  <a:pt x="3162300" y="2101850"/>
                </a:lnTo>
                <a:lnTo>
                  <a:pt x="3810000" y="1504950"/>
                </a:lnTo>
                <a:lnTo>
                  <a:pt x="4438650" y="1860550"/>
                </a:lnTo>
                <a:lnTo>
                  <a:pt x="5086350" y="1035050"/>
                </a:lnTo>
                <a:lnTo>
                  <a:pt x="5708650" y="0"/>
                </a:lnTo>
              </a:path>
            </a:pathLst>
          </a:custGeom>
          <a:noFill/>
          <a:ln w="38100">
            <a:solidFill>
              <a:schemeClr val="bg1">
                <a:lumMod val="50000"/>
              </a:schemeClr>
            </a:solidFill>
            <a:prstDash val="dash"/>
          </a:ln>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83" name="Freeform 82"/>
          <p:cNvSpPr/>
          <p:nvPr/>
        </p:nvSpPr>
        <p:spPr>
          <a:xfrm>
            <a:off x="1466850" y="5175250"/>
            <a:ext cx="6337300" cy="190500"/>
          </a:xfrm>
          <a:custGeom>
            <a:avLst/>
            <a:gdLst>
              <a:gd name="connsiteX0" fmla="*/ 0 w 6337300"/>
              <a:gd name="connsiteY0" fmla="*/ 171450 h 190500"/>
              <a:gd name="connsiteX1" fmla="*/ 692150 w 6337300"/>
              <a:gd name="connsiteY1" fmla="*/ 146050 h 190500"/>
              <a:gd name="connsiteX2" fmla="*/ 1847850 w 6337300"/>
              <a:gd name="connsiteY2" fmla="*/ 146050 h 190500"/>
              <a:gd name="connsiteX3" fmla="*/ 1930400 w 6337300"/>
              <a:gd name="connsiteY3" fmla="*/ 139700 h 190500"/>
              <a:gd name="connsiteX4" fmla="*/ 3194050 w 6337300"/>
              <a:gd name="connsiteY4" fmla="*/ 190500 h 190500"/>
              <a:gd name="connsiteX5" fmla="*/ 3822700 w 6337300"/>
              <a:gd name="connsiteY5" fmla="*/ 38100 h 190500"/>
              <a:gd name="connsiteX6" fmla="*/ 4451350 w 6337300"/>
              <a:gd name="connsiteY6" fmla="*/ 95250 h 190500"/>
              <a:gd name="connsiteX7" fmla="*/ 5099050 w 6337300"/>
              <a:gd name="connsiteY7" fmla="*/ 0 h 190500"/>
              <a:gd name="connsiteX8" fmla="*/ 5753100 w 6337300"/>
              <a:gd name="connsiteY8" fmla="*/ 69850 h 190500"/>
              <a:gd name="connsiteX9" fmla="*/ 6337300 w 6337300"/>
              <a:gd name="connsiteY9" fmla="*/ 95250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37300" h="190500">
                <a:moveTo>
                  <a:pt x="0" y="171450"/>
                </a:moveTo>
                <a:lnTo>
                  <a:pt x="692150" y="146050"/>
                </a:lnTo>
                <a:lnTo>
                  <a:pt x="1847850" y="146050"/>
                </a:lnTo>
                <a:lnTo>
                  <a:pt x="1930400" y="139700"/>
                </a:lnTo>
                <a:lnTo>
                  <a:pt x="3194050" y="190500"/>
                </a:lnTo>
                <a:lnTo>
                  <a:pt x="3822700" y="38100"/>
                </a:lnTo>
                <a:lnTo>
                  <a:pt x="4451350" y="95250"/>
                </a:lnTo>
                <a:lnTo>
                  <a:pt x="5099050" y="0"/>
                </a:lnTo>
                <a:lnTo>
                  <a:pt x="5753100" y="69850"/>
                </a:lnTo>
                <a:lnTo>
                  <a:pt x="6337300" y="95250"/>
                </a:lnTo>
              </a:path>
            </a:pathLst>
          </a:custGeom>
          <a:noFill/>
          <a:ln w="38100">
            <a:solidFill>
              <a:schemeClr val="bg1">
                <a:lumMod val="50000"/>
              </a:schemeClr>
            </a:solidFill>
          </a:ln>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pic>
        <p:nvPicPr>
          <p:cNvPr id="3" name="Picture 2"/>
          <p:cNvPicPr>
            <a:picLocks noChangeAspect="1"/>
          </p:cNvPicPr>
          <p:nvPr/>
        </p:nvPicPr>
        <p:blipFill>
          <a:blip r:embed="rId4" cstate="print"/>
          <a:stretch>
            <a:fillRect/>
          </a:stretch>
        </p:blipFill>
        <p:spPr>
          <a:xfrm>
            <a:off x="9980627" y="1881477"/>
            <a:ext cx="7341782" cy="4107155"/>
          </a:xfrm>
          <a:prstGeom prst="rect">
            <a:avLst/>
          </a:prstGeom>
        </p:spPr>
      </p:pic>
    </p:spTree>
    <p:custDataLst>
      <p:tags r:id="rId1"/>
    </p:custDataLst>
    <p:extLst>
      <p:ext uri="{BB962C8B-B14F-4D97-AF65-F5344CB8AC3E}">
        <p14:creationId xmlns:p14="http://schemas.microsoft.com/office/powerpoint/2010/main" val="209622792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was happening?</a:t>
            </a:r>
            <a:endParaRPr lang="en-US" dirty="0"/>
          </a:p>
        </p:txBody>
      </p:sp>
      <p:sp>
        <p:nvSpPr>
          <p:cNvPr id="3" name="Content Placeholder 2"/>
          <p:cNvSpPr>
            <a:spLocks noGrp="1"/>
          </p:cNvSpPr>
          <p:nvPr>
            <p:ph idx="1"/>
          </p:nvPr>
        </p:nvSpPr>
        <p:spPr/>
        <p:txBody>
          <a:bodyPr/>
          <a:lstStyle/>
          <a:p>
            <a:r>
              <a:rPr lang="en-US" dirty="0" smtClean="0"/>
              <a:t>In SAVOR, there were 798 deaths</a:t>
            </a:r>
          </a:p>
          <a:p>
            <a:r>
              <a:rPr lang="en-US" dirty="0" smtClean="0"/>
              <a:t>More of these deaths occurred in the placebo group</a:t>
            </a:r>
          </a:p>
          <a:p>
            <a:r>
              <a:rPr lang="en-US" dirty="0" smtClean="0"/>
              <a:t>Removing these deaths improperly inflated the hazard ratios</a:t>
            </a:r>
            <a:endParaRPr lang="en-US" dirty="0"/>
          </a:p>
        </p:txBody>
      </p:sp>
      <p:sp>
        <p:nvSpPr>
          <p:cNvPr id="4" name="Slide Number Placeholder 3"/>
          <p:cNvSpPr>
            <a:spLocks noGrp="1"/>
          </p:cNvSpPr>
          <p:nvPr>
            <p:ph type="sldNum" sz="quarter" idx="12"/>
          </p:nvPr>
        </p:nvSpPr>
        <p:spPr/>
        <p:txBody>
          <a:bodyPr/>
          <a:lstStyle/>
          <a:p>
            <a:fld id="{8C592886-E571-45D5-8B56-343DC94F8FA6}" type="slidenum">
              <a:rPr kumimoji="0" lang="en-US" smtClean="0"/>
              <a:t>15</a:t>
            </a:fld>
            <a:endParaRPr kumimoji="0" lang="en-US" dirty="0"/>
          </a:p>
        </p:txBody>
      </p:sp>
    </p:spTree>
    <p:extLst>
      <p:ext uri="{BB962C8B-B14F-4D97-AF65-F5344CB8AC3E}">
        <p14:creationId xmlns:p14="http://schemas.microsoft.com/office/powerpoint/2010/main" val="29654901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Lessons</a:t>
            </a:r>
            <a:endParaRPr lang="en-US" dirty="0"/>
          </a:p>
        </p:txBody>
      </p:sp>
      <p:sp>
        <p:nvSpPr>
          <p:cNvPr id="3" name="Content Placeholder 2"/>
          <p:cNvSpPr>
            <a:spLocks noGrp="1"/>
          </p:cNvSpPr>
          <p:nvPr>
            <p:ph idx="1"/>
          </p:nvPr>
        </p:nvSpPr>
        <p:spPr/>
        <p:txBody>
          <a:bodyPr/>
          <a:lstStyle/>
          <a:p>
            <a:r>
              <a:rPr lang="en-US" dirty="0" smtClean="0"/>
              <a:t>People may be removed from treatment because of illness</a:t>
            </a:r>
          </a:p>
          <a:p>
            <a:r>
              <a:rPr lang="en-US" dirty="0" smtClean="0"/>
              <a:t>People may have serious event late because of cascade</a:t>
            </a:r>
          </a:p>
          <a:p>
            <a:r>
              <a:rPr lang="en-US" dirty="0" smtClean="0"/>
              <a:t>So, do intent-to-treat</a:t>
            </a:r>
          </a:p>
          <a:p>
            <a:r>
              <a:rPr lang="en-US" dirty="0" smtClean="0"/>
              <a:t>But don’t be doctrinaire</a:t>
            </a:r>
          </a:p>
          <a:p>
            <a:pPr lvl="1"/>
            <a:r>
              <a:rPr lang="en-US" dirty="0" smtClean="0"/>
              <a:t>Distinguish between tolerability and long-term events</a:t>
            </a:r>
          </a:p>
        </p:txBody>
      </p:sp>
      <p:sp>
        <p:nvSpPr>
          <p:cNvPr id="4" name="Slide Number Placeholder 3"/>
          <p:cNvSpPr>
            <a:spLocks noGrp="1"/>
          </p:cNvSpPr>
          <p:nvPr>
            <p:ph type="sldNum" sz="quarter" idx="12"/>
          </p:nvPr>
        </p:nvSpPr>
        <p:spPr/>
        <p:txBody>
          <a:bodyPr/>
          <a:lstStyle/>
          <a:p>
            <a:fld id="{8C592886-E571-45D5-8B56-343DC94F8FA6}" type="slidenum">
              <a:rPr kumimoji="0" lang="en-US" smtClean="0"/>
              <a:t>16</a:t>
            </a:fld>
            <a:endParaRPr kumimoji="0" lang="en-US" dirty="0"/>
          </a:p>
        </p:txBody>
      </p:sp>
    </p:spTree>
    <p:extLst>
      <p:ext uri="{BB962C8B-B14F-4D97-AF65-F5344CB8AC3E}">
        <p14:creationId xmlns:p14="http://schemas.microsoft.com/office/powerpoint/2010/main" val="2788022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Adaptive part of presentation- </a:t>
            </a:r>
            <a:br>
              <a:rPr lang="en-US" dirty="0" smtClean="0"/>
            </a:br>
            <a:r>
              <a:rPr lang="en-US" dirty="0" smtClean="0"/>
              <a:t>the one-two punch against clinical trials</a:t>
            </a:r>
            <a:endParaRPr lang="en-US" dirty="0"/>
          </a:p>
        </p:txBody>
      </p:sp>
      <p:sp>
        <p:nvSpPr>
          <p:cNvPr id="3" name="Content Placeholder 2"/>
          <p:cNvSpPr>
            <a:spLocks noGrp="1"/>
          </p:cNvSpPr>
          <p:nvPr>
            <p:ph idx="1"/>
          </p:nvPr>
        </p:nvSpPr>
        <p:spPr/>
        <p:txBody>
          <a:bodyPr/>
          <a:lstStyle/>
          <a:p>
            <a:r>
              <a:rPr lang="en-US" dirty="0" smtClean="0"/>
              <a:t>One: make trials extremely difficult, cumbersome, and expensive</a:t>
            </a:r>
          </a:p>
          <a:p>
            <a:pPr lvl="1"/>
            <a:r>
              <a:rPr lang="en-US" dirty="0" smtClean="0"/>
              <a:t>Pile rule upon rule to ICH-GCP</a:t>
            </a:r>
          </a:p>
          <a:p>
            <a:r>
              <a:rPr lang="en-US" dirty="0" smtClean="0"/>
              <a:t>Two: claim that observational studies can substitute </a:t>
            </a:r>
          </a:p>
          <a:p>
            <a:r>
              <a:rPr lang="en-US" dirty="0" smtClean="0"/>
              <a:t>An appeal to you at SCT and your friends: </a:t>
            </a:r>
          </a:p>
          <a:p>
            <a:pPr lvl="1"/>
            <a:r>
              <a:rPr lang="en-US" dirty="0" smtClean="0"/>
              <a:t>HELP PROTECT CLINICAL TRIALS</a:t>
            </a:r>
            <a:endParaRPr lang="en-US" dirty="0"/>
          </a:p>
        </p:txBody>
      </p:sp>
      <p:sp>
        <p:nvSpPr>
          <p:cNvPr id="4" name="Slide Number Placeholder 3"/>
          <p:cNvSpPr>
            <a:spLocks noGrp="1"/>
          </p:cNvSpPr>
          <p:nvPr>
            <p:ph type="sldNum" sz="quarter" idx="12"/>
          </p:nvPr>
        </p:nvSpPr>
        <p:spPr/>
        <p:txBody>
          <a:bodyPr/>
          <a:lstStyle/>
          <a:p>
            <a:fld id="{8C592886-E571-45D5-8B56-343DC94F8FA6}" type="slidenum">
              <a:rPr kumimoji="0" lang="en-US" smtClean="0"/>
              <a:t>17</a:t>
            </a:fld>
            <a:endParaRPr kumimoji="0" lang="en-US" dirty="0"/>
          </a:p>
        </p:txBody>
      </p:sp>
    </p:spTree>
    <p:extLst>
      <p:ext uri="{BB962C8B-B14F-4D97-AF65-F5344CB8AC3E}">
        <p14:creationId xmlns:p14="http://schemas.microsoft.com/office/powerpoint/2010/main" val="26430027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Workshop at the National Academy </a:t>
            </a:r>
            <a:br>
              <a:rPr lang="en-US" dirty="0" smtClean="0"/>
            </a:br>
            <a:r>
              <a:rPr lang="en-US" dirty="0" smtClean="0"/>
              <a:t>on Real World Evidence (RWE)</a:t>
            </a:r>
            <a:endParaRPr lang="en-US" dirty="0"/>
          </a:p>
        </p:txBody>
      </p:sp>
      <p:sp>
        <p:nvSpPr>
          <p:cNvPr id="3" name="Content Placeholder 2"/>
          <p:cNvSpPr>
            <a:spLocks noGrp="1"/>
          </p:cNvSpPr>
          <p:nvPr>
            <p:ph idx="1"/>
          </p:nvPr>
        </p:nvSpPr>
        <p:spPr/>
        <p:txBody>
          <a:bodyPr/>
          <a:lstStyle/>
          <a:p>
            <a:r>
              <a:rPr lang="en-US" dirty="0" smtClean="0"/>
              <a:t>Sept </a:t>
            </a:r>
            <a:r>
              <a:rPr lang="en-US" dirty="0"/>
              <a:t>19–20, </a:t>
            </a:r>
            <a:r>
              <a:rPr lang="en-US" dirty="0" smtClean="0"/>
              <a:t>2017. Focused </a:t>
            </a:r>
            <a:r>
              <a:rPr lang="en-US" dirty="0"/>
              <a:t>on how to align incentives to support collection and use of </a:t>
            </a:r>
            <a:r>
              <a:rPr lang="en-US" dirty="0" smtClean="0"/>
              <a:t>RWE </a:t>
            </a:r>
            <a:r>
              <a:rPr lang="en-US" dirty="0"/>
              <a:t>in health product review, payment, and delivery. Incentives need to address barriers impeding the uptake of </a:t>
            </a:r>
            <a:r>
              <a:rPr lang="en-US" dirty="0" smtClean="0"/>
              <a:t>RWE.</a:t>
            </a:r>
            <a:r>
              <a:rPr lang="en-US" dirty="0"/>
              <a:t> </a:t>
            </a:r>
          </a:p>
          <a:p>
            <a:r>
              <a:rPr lang="en-US" dirty="0" smtClean="0"/>
              <a:t>March </a:t>
            </a:r>
            <a:r>
              <a:rPr lang="en-US" dirty="0"/>
              <a:t>6–7, </a:t>
            </a:r>
            <a:r>
              <a:rPr lang="en-US" dirty="0" smtClean="0"/>
              <a:t>2018. Illuminated </a:t>
            </a:r>
            <a:r>
              <a:rPr lang="en-US" dirty="0"/>
              <a:t>what types of data are appropriate for what specific purposes and </a:t>
            </a:r>
            <a:r>
              <a:rPr lang="en-US" dirty="0" smtClean="0"/>
              <a:t>suggested </a:t>
            </a:r>
            <a:r>
              <a:rPr lang="en-US" dirty="0"/>
              <a:t>practical approaches for data collection and evidence </a:t>
            </a:r>
            <a:r>
              <a:rPr lang="en-US" dirty="0" smtClean="0"/>
              <a:t>use.</a:t>
            </a:r>
            <a:r>
              <a:rPr lang="en-US" dirty="0"/>
              <a:t> </a:t>
            </a:r>
          </a:p>
          <a:p>
            <a:r>
              <a:rPr lang="en-US" dirty="0" smtClean="0"/>
              <a:t>July </a:t>
            </a:r>
            <a:r>
              <a:rPr lang="en-US" dirty="0"/>
              <a:t>17–18, </a:t>
            </a:r>
            <a:r>
              <a:rPr lang="en-US" dirty="0" smtClean="0"/>
              <a:t>2018. Will </a:t>
            </a:r>
            <a:r>
              <a:rPr lang="en-US" dirty="0"/>
              <a:t>examine and suggest approaches for operationalizing the collection and use of </a:t>
            </a:r>
            <a:r>
              <a:rPr lang="en-US" dirty="0" smtClean="0"/>
              <a:t>RWE.</a:t>
            </a:r>
            <a:r>
              <a:rPr lang="en-US" dirty="0"/>
              <a:t> </a:t>
            </a:r>
          </a:p>
          <a:p>
            <a:endParaRPr lang="en-US" dirty="0"/>
          </a:p>
        </p:txBody>
      </p:sp>
      <p:sp>
        <p:nvSpPr>
          <p:cNvPr id="4" name="Slide Number Placeholder 3"/>
          <p:cNvSpPr>
            <a:spLocks noGrp="1"/>
          </p:cNvSpPr>
          <p:nvPr>
            <p:ph type="sldNum" sz="quarter" idx="12"/>
          </p:nvPr>
        </p:nvSpPr>
        <p:spPr/>
        <p:txBody>
          <a:bodyPr/>
          <a:lstStyle/>
          <a:p>
            <a:fld id="{8C592886-E571-45D5-8B56-343DC94F8FA6}" type="slidenum">
              <a:rPr kumimoji="0" lang="en-US" smtClean="0"/>
              <a:t>18</a:t>
            </a:fld>
            <a:endParaRPr kumimoji="0" lang="en-US" dirty="0"/>
          </a:p>
        </p:txBody>
      </p:sp>
    </p:spTree>
    <p:extLst>
      <p:ext uri="{BB962C8B-B14F-4D97-AF65-F5344CB8AC3E}">
        <p14:creationId xmlns:p14="http://schemas.microsoft.com/office/powerpoint/2010/main" val="13512592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May 21, 2018</a:t>
            </a:r>
            <a:endParaRPr lang="en-US" dirty="0"/>
          </a:p>
        </p:txBody>
      </p:sp>
      <p:sp>
        <p:nvSpPr>
          <p:cNvPr id="3" name="Content Placeholder 2"/>
          <p:cNvSpPr>
            <a:spLocks noGrp="1"/>
          </p:cNvSpPr>
          <p:nvPr>
            <p:ph idx="1"/>
          </p:nvPr>
        </p:nvSpPr>
        <p:spPr/>
        <p:txBody>
          <a:bodyPr/>
          <a:lstStyle/>
          <a:p>
            <a:pPr marL="0" indent="0" algn="ctr">
              <a:buNone/>
            </a:pPr>
            <a:endParaRPr lang="en-US" dirty="0"/>
          </a:p>
        </p:txBody>
      </p:sp>
      <p:sp>
        <p:nvSpPr>
          <p:cNvPr id="4" name="Slide Number Placeholder 3"/>
          <p:cNvSpPr>
            <a:spLocks noGrp="1"/>
          </p:cNvSpPr>
          <p:nvPr>
            <p:ph type="sldNum" sz="quarter" idx="12"/>
          </p:nvPr>
        </p:nvSpPr>
        <p:spPr/>
        <p:txBody>
          <a:bodyPr/>
          <a:lstStyle/>
          <a:p>
            <a:fld id="{8C592886-E571-45D5-8B56-343DC94F8FA6}" type="slidenum">
              <a:rPr kumimoji="0" lang="en-US" smtClean="0"/>
              <a:t>19</a:t>
            </a:fld>
            <a:endParaRPr kumimoji="0" lang="en-US"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3088" y="2062163"/>
            <a:ext cx="5457825" cy="2733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002335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promise to you</a:t>
            </a:r>
            <a:endParaRPr lang="en-US" dirty="0"/>
          </a:p>
        </p:txBody>
      </p:sp>
      <p:sp>
        <p:nvSpPr>
          <p:cNvPr id="4" name="Slide Number Placeholder 3"/>
          <p:cNvSpPr>
            <a:spLocks noGrp="1"/>
          </p:cNvSpPr>
          <p:nvPr>
            <p:ph type="sldNum" sz="quarter" idx="12"/>
          </p:nvPr>
        </p:nvSpPr>
        <p:spPr/>
        <p:txBody>
          <a:bodyPr/>
          <a:lstStyle/>
          <a:p>
            <a:fld id="{8C592886-E571-45D5-8B56-343DC94F8FA6}" type="slidenum">
              <a:rPr kumimoji="0" lang="en-US" smtClean="0"/>
              <a:t>2</a:t>
            </a:fld>
            <a:endParaRPr kumimoji="0" lang="en-US" dirty="0"/>
          </a:p>
        </p:txBody>
      </p:sp>
      <p:pic>
        <p:nvPicPr>
          <p:cNvPr id="5"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7422" y="1493635"/>
            <a:ext cx="8686799" cy="19999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516062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GB" sz="2800" dirty="0" smtClean="0"/>
              <a:t>Why I won’t be celebrating International Clinical Trials Day Today</a:t>
            </a:r>
            <a:br>
              <a:rPr lang="en-GB" sz="2800" dirty="0" smtClean="0"/>
            </a:br>
            <a:r>
              <a:rPr lang="en-GB" sz="2800" dirty="0" smtClean="0"/>
              <a:t/>
            </a:r>
            <a:br>
              <a:rPr lang="en-GB" sz="2800" dirty="0" smtClean="0"/>
            </a:br>
            <a:r>
              <a:rPr lang="en-GB" sz="2800" dirty="0" smtClean="0"/>
              <a:t/>
            </a:r>
            <a:br>
              <a:rPr lang="en-GB" sz="2800" dirty="0" smtClean="0"/>
            </a:br>
            <a:r>
              <a:rPr lang="en-GB" sz="2800" dirty="0"/>
              <a:t/>
            </a:r>
            <a:br>
              <a:rPr lang="en-GB" sz="2800" dirty="0"/>
            </a:br>
            <a:r>
              <a:rPr lang="en-GB" sz="2800" dirty="0"/>
              <a:t/>
            </a:r>
            <a:br>
              <a:rPr lang="en-GB" sz="2800" dirty="0"/>
            </a:br>
            <a:r>
              <a:rPr lang="en-GB" sz="2800" dirty="0" smtClean="0"/>
              <a:t>6 Reasons In the Words of</a:t>
            </a:r>
            <a:br>
              <a:rPr lang="en-GB" sz="2800" dirty="0" smtClean="0"/>
            </a:br>
            <a:r>
              <a:rPr lang="en-GB" sz="2800" dirty="0" smtClean="0"/>
              <a:t>6 World-Class Trialists</a:t>
            </a:r>
            <a:endParaRPr lang="en-GB" sz="2800" dirty="0"/>
          </a:p>
        </p:txBody>
      </p:sp>
    </p:spTree>
    <p:extLst>
      <p:ext uri="{BB962C8B-B14F-4D97-AF65-F5344CB8AC3E}">
        <p14:creationId xmlns:p14="http://schemas.microsoft.com/office/powerpoint/2010/main" val="233717182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pPr algn="r"/>
            <a:r>
              <a:rPr lang="en-GB" sz="2000" dirty="0"/>
              <a:t>“Basically, if trials are going to be done there are lots and lots of questions that could be answered by trials and should be answered by trials and will not be answered by trials unless we reduce the regulatory burden on trials”</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48264" y="4005064"/>
            <a:ext cx="1390650" cy="1371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itle 1"/>
          <p:cNvSpPr txBox="1">
            <a:spLocks/>
          </p:cNvSpPr>
          <p:nvPr/>
        </p:nvSpPr>
        <p:spPr>
          <a:xfrm>
            <a:off x="1475656" y="4687416"/>
            <a:ext cx="5328592"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en-GB" sz="2000" b="1" dirty="0" smtClean="0"/>
              <a:t>Professor Sir Richard Peto</a:t>
            </a:r>
          </a:p>
          <a:p>
            <a:pPr algn="r"/>
            <a:r>
              <a:rPr lang="en-GB" sz="2000" b="1" dirty="0" smtClean="0"/>
              <a:t>University of Oxford</a:t>
            </a:r>
            <a:endParaRPr lang="en-GB" sz="2000" b="1" dirty="0"/>
          </a:p>
        </p:txBody>
      </p:sp>
    </p:spTree>
    <p:extLst>
      <p:ext uri="{BB962C8B-B14F-4D97-AF65-F5344CB8AC3E}">
        <p14:creationId xmlns:p14="http://schemas.microsoft.com/office/powerpoint/2010/main" val="32034202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pPr algn="r"/>
            <a:r>
              <a:rPr lang="en-GB" sz="2000" dirty="0"/>
              <a:t>“Basically, if trials are going to be done there are lots and lots of questions that could be answered by trials and should be answered by trials and will not be answered by trials unless we reduce the regulatory burden on trials”</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48264" y="4005064"/>
            <a:ext cx="1390650" cy="1371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itle 1"/>
          <p:cNvSpPr txBox="1">
            <a:spLocks/>
          </p:cNvSpPr>
          <p:nvPr/>
        </p:nvSpPr>
        <p:spPr>
          <a:xfrm>
            <a:off x="1475656" y="4687416"/>
            <a:ext cx="5328592"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en-GB" sz="2000" b="1" dirty="0" smtClean="0"/>
              <a:t>Professor Sir Richard Peto</a:t>
            </a:r>
          </a:p>
          <a:p>
            <a:pPr algn="r"/>
            <a:r>
              <a:rPr lang="en-GB" sz="2000" b="1" dirty="0" smtClean="0"/>
              <a:t>University of Oxford</a:t>
            </a:r>
            <a:endParaRPr lang="en-GB" sz="2000" b="1" dirty="0"/>
          </a:p>
        </p:txBody>
      </p:sp>
    </p:spTree>
    <p:extLst>
      <p:ext uri="{BB962C8B-B14F-4D97-AF65-F5344CB8AC3E}">
        <p14:creationId xmlns:p14="http://schemas.microsoft.com/office/powerpoint/2010/main" val="32034202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95536" y="1700808"/>
            <a:ext cx="8208912" cy="1470025"/>
          </a:xfrm>
        </p:spPr>
        <p:txBody>
          <a:bodyPr>
            <a:noAutofit/>
          </a:bodyPr>
          <a:lstStyle/>
          <a:p>
            <a:pPr algn="r"/>
            <a:r>
              <a:rPr lang="en-GB" sz="2000" dirty="0" smtClean="0"/>
              <a:t>Talking about randomised trials:</a:t>
            </a:r>
            <a:br>
              <a:rPr lang="en-GB" sz="2000" dirty="0" smtClean="0"/>
            </a:br>
            <a:r>
              <a:rPr lang="en-GB" sz="2000" dirty="0" smtClean="0"/>
              <a:t/>
            </a:r>
            <a:br>
              <a:rPr lang="en-GB" sz="2000" dirty="0" smtClean="0"/>
            </a:br>
            <a:r>
              <a:rPr lang="en-GB" sz="2000" dirty="0" smtClean="0"/>
              <a:t>“</a:t>
            </a:r>
            <a:r>
              <a:rPr lang="en-GB" sz="2000" dirty="0"/>
              <a:t>I think it is god’s </a:t>
            </a:r>
            <a:r>
              <a:rPr lang="en-GB" sz="2000" dirty="0" smtClean="0"/>
              <a:t>gift, I’m </a:t>
            </a:r>
            <a:r>
              <a:rPr lang="en-GB" sz="2000" dirty="0"/>
              <a:t>seeing that in Silicon Valley big time because it still seems very strange to me that the dominant companies today in the global marketplace think it would be crazy to make a major business decision to do something without randomising it to make sure you are making the right </a:t>
            </a:r>
            <a:r>
              <a:rPr lang="en-GB" sz="2000" dirty="0" smtClean="0"/>
              <a:t>decision.”</a:t>
            </a:r>
            <a:br>
              <a:rPr lang="en-GB" sz="2000" dirty="0" smtClean="0"/>
            </a:br>
            <a:r>
              <a:rPr lang="en-GB" sz="2000" dirty="0" smtClean="0"/>
              <a:t/>
            </a:r>
            <a:br>
              <a:rPr lang="en-GB" sz="2000" dirty="0" smtClean="0"/>
            </a:br>
            <a:r>
              <a:rPr lang="en-GB" sz="2000" dirty="0" smtClean="0"/>
              <a:t>“Yet </a:t>
            </a:r>
            <a:r>
              <a:rPr lang="en-GB" sz="2000" dirty="0"/>
              <a:t>there we are with people’s health, the most precious thing and we are just guessing a very high proportion of the </a:t>
            </a:r>
            <a:r>
              <a:rPr lang="en-GB" sz="2000" dirty="0" smtClean="0"/>
              <a:t>time, when </a:t>
            </a:r>
            <a:r>
              <a:rPr lang="en-GB" sz="2000" dirty="0"/>
              <a:t>given the magnitude of the data available we could </a:t>
            </a:r>
            <a:r>
              <a:rPr lang="en-GB" sz="2000" dirty="0" smtClean="0"/>
              <a:t>know </a:t>
            </a:r>
            <a:r>
              <a:rPr lang="en-GB" sz="2000" dirty="0"/>
              <a:t>if we randomised within the real-world.</a:t>
            </a:r>
            <a:r>
              <a:rPr lang="en-GB" sz="2000" dirty="0" smtClean="0"/>
              <a:t>”</a:t>
            </a:r>
            <a:endParaRPr lang="en-GB" sz="2000" dirty="0"/>
          </a:p>
        </p:txBody>
      </p:sp>
      <p:sp>
        <p:nvSpPr>
          <p:cNvPr id="4" name="Title 1"/>
          <p:cNvSpPr txBox="1">
            <a:spLocks/>
          </p:cNvSpPr>
          <p:nvPr/>
        </p:nvSpPr>
        <p:spPr>
          <a:xfrm>
            <a:off x="1259632" y="5407496"/>
            <a:ext cx="5328592"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en-GB" sz="2000" b="1" dirty="0" smtClean="0"/>
              <a:t>Professor Rob Califf</a:t>
            </a:r>
          </a:p>
          <a:p>
            <a:pPr algn="r"/>
            <a:r>
              <a:rPr lang="en-GB" sz="2000" b="1" dirty="0" smtClean="0"/>
              <a:t>Duke University</a:t>
            </a:r>
          </a:p>
          <a:p>
            <a:pPr algn="r"/>
            <a:r>
              <a:rPr lang="en-GB" sz="2000" b="1" dirty="0" smtClean="0"/>
              <a:t>(and former head of the FDA)</a:t>
            </a:r>
            <a:endParaRPr lang="en-GB" sz="2000" b="1" dirty="0"/>
          </a:p>
        </p:txBody>
      </p:sp>
      <p:pic>
        <p:nvPicPr>
          <p:cNvPr id="2050" name="Picture 2"/>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6948264" y="4526372"/>
            <a:ext cx="1368152" cy="16389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7511111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412776"/>
            <a:ext cx="7772400" cy="1470025"/>
          </a:xfrm>
        </p:spPr>
        <p:txBody>
          <a:bodyPr>
            <a:noAutofit/>
          </a:bodyPr>
          <a:lstStyle/>
          <a:p>
            <a:pPr algn="r"/>
            <a:r>
              <a:rPr lang="en-GB" sz="2000" dirty="0" smtClean="0"/>
              <a:t>Commenting on ICH-Good Clinical Practice Training:</a:t>
            </a:r>
            <a:br>
              <a:rPr lang="en-GB" sz="2000" dirty="0" smtClean="0"/>
            </a:br>
            <a:r>
              <a:rPr lang="en-GB" sz="2000" dirty="0" smtClean="0"/>
              <a:t/>
            </a:r>
            <a:br>
              <a:rPr lang="en-GB" sz="2000" dirty="0" smtClean="0"/>
            </a:br>
            <a:r>
              <a:rPr lang="en-GB" sz="2000" dirty="0" smtClean="0"/>
              <a:t>“</a:t>
            </a:r>
            <a:r>
              <a:rPr lang="en-GB" sz="2000" dirty="0"/>
              <a:t>They have also led to a large number of courses focused on the regulations and those who complete them have a mistaken belief that they are capable of running </a:t>
            </a:r>
            <a:r>
              <a:rPr lang="en-GB" sz="2000" dirty="0" smtClean="0"/>
              <a:t>trials, but </a:t>
            </a:r>
            <a:r>
              <a:rPr lang="en-GB" sz="2000" dirty="0"/>
              <a:t>often have little knowledge of the scientific underpinnings of randomised </a:t>
            </a:r>
            <a:r>
              <a:rPr lang="en-GB" sz="2000" dirty="0" smtClean="0"/>
              <a:t>trials.</a:t>
            </a:r>
            <a:br>
              <a:rPr lang="en-GB" sz="2000" dirty="0" smtClean="0"/>
            </a:br>
            <a:r>
              <a:rPr lang="en-GB" sz="2000" dirty="0" smtClean="0"/>
              <a:t>This </a:t>
            </a:r>
            <a:r>
              <a:rPr lang="en-GB" sz="2000" dirty="0"/>
              <a:t>is wasteful, and may even be harmful</a:t>
            </a:r>
            <a:r>
              <a:rPr lang="en-GB" sz="2000" dirty="0" smtClean="0"/>
              <a:t>”</a:t>
            </a:r>
            <a:endParaRPr lang="en-GB" sz="2000" dirty="0"/>
          </a:p>
        </p:txBody>
      </p:sp>
      <p:sp>
        <p:nvSpPr>
          <p:cNvPr id="4" name="Title 1"/>
          <p:cNvSpPr txBox="1">
            <a:spLocks/>
          </p:cNvSpPr>
          <p:nvPr/>
        </p:nvSpPr>
        <p:spPr>
          <a:xfrm>
            <a:off x="1475656" y="4687416"/>
            <a:ext cx="5328592"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en-GB" sz="2000" b="1" dirty="0" smtClean="0"/>
              <a:t>Professor Salim Yusuf</a:t>
            </a:r>
          </a:p>
          <a:p>
            <a:pPr algn="r"/>
            <a:r>
              <a:rPr lang="en-GB" sz="2000" b="1" dirty="0" smtClean="0"/>
              <a:t>McMaster University</a:t>
            </a:r>
            <a:endParaRPr lang="en-GB" sz="2000" b="1" dirty="0"/>
          </a:p>
        </p:txBody>
      </p:sp>
      <p:pic>
        <p:nvPicPr>
          <p:cNvPr id="3074" name="Picture 2"/>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6990532" y="3861048"/>
            <a:ext cx="1399786" cy="1368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7511111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2048" y="1844824"/>
            <a:ext cx="7772400" cy="1470025"/>
          </a:xfrm>
        </p:spPr>
        <p:txBody>
          <a:bodyPr>
            <a:noAutofit/>
          </a:bodyPr>
          <a:lstStyle/>
          <a:p>
            <a:pPr algn="r"/>
            <a:r>
              <a:rPr lang="en-GB" sz="2000" dirty="0" smtClean="0"/>
              <a:t>“Fundamentally, only two things really matter when doing a randomised trial. First, look after the safety and wellbeing of the people who take part and second, make sure the trial produces a reliable result for the benefit of future patients”</a:t>
            </a:r>
            <a:endParaRPr lang="en-GB" sz="2000" dirty="0"/>
          </a:p>
        </p:txBody>
      </p:sp>
      <p:sp>
        <p:nvSpPr>
          <p:cNvPr id="4" name="Title 1"/>
          <p:cNvSpPr txBox="1">
            <a:spLocks/>
          </p:cNvSpPr>
          <p:nvPr/>
        </p:nvSpPr>
        <p:spPr>
          <a:xfrm>
            <a:off x="1475656" y="4687416"/>
            <a:ext cx="5328592"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en-GB" sz="2000" b="1" dirty="0" smtClean="0"/>
              <a:t>Professor Martin Landray</a:t>
            </a:r>
          </a:p>
          <a:p>
            <a:pPr algn="r"/>
            <a:r>
              <a:rPr lang="en-GB" sz="2000" b="1" dirty="0" smtClean="0"/>
              <a:t>University of Oxford</a:t>
            </a:r>
            <a:endParaRPr lang="en-GB" sz="2000" b="1" dirty="0"/>
          </a:p>
        </p:txBody>
      </p:sp>
      <p:pic>
        <p:nvPicPr>
          <p:cNvPr id="4098" name="Picture 2"/>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7096447" y="3717032"/>
            <a:ext cx="1435993" cy="15391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7511111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9552" y="2130425"/>
            <a:ext cx="7992888" cy="1470025"/>
          </a:xfrm>
        </p:spPr>
        <p:txBody>
          <a:bodyPr>
            <a:noAutofit/>
          </a:bodyPr>
          <a:lstStyle/>
          <a:p>
            <a:pPr algn="r"/>
            <a:r>
              <a:rPr lang="en-GB" sz="2000" dirty="0"/>
              <a:t>“Imagine creating a regulation for putting out fires and forgetting to ask firefighters for their input.</a:t>
            </a:r>
            <a:br>
              <a:rPr lang="en-GB" sz="2000" dirty="0"/>
            </a:br>
            <a:r>
              <a:rPr lang="en-GB" sz="2000" dirty="0"/>
              <a:t>Sounds </a:t>
            </a:r>
            <a:r>
              <a:rPr lang="en-GB" sz="2000" dirty="0" smtClean="0"/>
              <a:t>absurd, I </a:t>
            </a:r>
            <a:r>
              <a:rPr lang="en-GB" sz="2000" dirty="0"/>
              <a:t>know, but that’s exactly what we’ve done in regulating trials by not involving </a:t>
            </a:r>
            <a:r>
              <a:rPr lang="en-GB" sz="2000" dirty="0" smtClean="0"/>
              <a:t>trialists”</a:t>
            </a:r>
            <a:endParaRPr lang="en-GB" sz="2000" dirty="0"/>
          </a:p>
        </p:txBody>
      </p:sp>
      <p:sp>
        <p:nvSpPr>
          <p:cNvPr id="4" name="Title 1"/>
          <p:cNvSpPr txBox="1">
            <a:spLocks/>
          </p:cNvSpPr>
          <p:nvPr/>
        </p:nvSpPr>
        <p:spPr>
          <a:xfrm>
            <a:off x="1475656" y="4687416"/>
            <a:ext cx="5328592"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en-GB" sz="2000" b="1" dirty="0" smtClean="0"/>
              <a:t>Professor PJ </a:t>
            </a:r>
            <a:r>
              <a:rPr lang="en-GB" sz="2000" dirty="0" err="1"/>
              <a:t>Devereaux</a:t>
            </a:r>
            <a:r>
              <a:rPr lang="en-GB" sz="2000" b="1" dirty="0" smtClean="0"/>
              <a:t> </a:t>
            </a:r>
          </a:p>
          <a:p>
            <a:pPr algn="r"/>
            <a:r>
              <a:rPr lang="en-GB" sz="2000" b="1" dirty="0" smtClean="0"/>
              <a:t>McMaster University</a:t>
            </a:r>
            <a:endParaRPr lang="en-GB" sz="2000" b="1" dirty="0"/>
          </a:p>
        </p:txBody>
      </p:sp>
      <p:pic>
        <p:nvPicPr>
          <p:cNvPr id="5122" name="Picture 2"/>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7230938" y="4077072"/>
            <a:ext cx="1157486" cy="11702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7511111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9552" y="2130425"/>
            <a:ext cx="7992888" cy="1470025"/>
          </a:xfrm>
        </p:spPr>
        <p:txBody>
          <a:bodyPr>
            <a:noAutofit/>
          </a:bodyPr>
          <a:lstStyle/>
          <a:p>
            <a:pPr algn="r"/>
            <a:r>
              <a:rPr lang="en-GB" sz="2000" dirty="0" smtClean="0"/>
              <a:t>“Randomised trials might well be one of the most important scientific discoveries of the 20</a:t>
            </a:r>
            <a:r>
              <a:rPr lang="en-GB" sz="2000" baseline="30000" dirty="0" smtClean="0"/>
              <a:t>th</a:t>
            </a:r>
            <a:r>
              <a:rPr lang="en-GB" sz="2000" dirty="0" smtClean="0"/>
              <a:t> century,</a:t>
            </a:r>
            <a:br>
              <a:rPr lang="en-GB" sz="2000" dirty="0" smtClean="0"/>
            </a:br>
            <a:r>
              <a:rPr lang="en-GB" sz="2000" dirty="0" smtClean="0"/>
              <a:t>but we should ask ourselves,</a:t>
            </a:r>
            <a:br>
              <a:rPr lang="en-GB" sz="2000" dirty="0" smtClean="0"/>
            </a:br>
            <a:r>
              <a:rPr lang="en-GB" sz="2000" dirty="0" smtClean="0"/>
              <a:t>if randomised trials were invented today</a:t>
            </a:r>
            <a:br>
              <a:rPr lang="en-GB" sz="2000" dirty="0" smtClean="0"/>
            </a:br>
            <a:r>
              <a:rPr lang="en-GB" sz="2000" dirty="0" smtClean="0"/>
              <a:t>would we do them like this?”</a:t>
            </a:r>
            <a:endParaRPr lang="en-GB" sz="2000" dirty="0"/>
          </a:p>
        </p:txBody>
      </p:sp>
      <p:sp>
        <p:nvSpPr>
          <p:cNvPr id="4" name="Title 1"/>
          <p:cNvSpPr txBox="1">
            <a:spLocks/>
          </p:cNvSpPr>
          <p:nvPr/>
        </p:nvSpPr>
        <p:spPr>
          <a:xfrm>
            <a:off x="1475656" y="4687416"/>
            <a:ext cx="5328592"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en-GB" sz="2000" b="1" dirty="0" smtClean="0"/>
              <a:t>Professor Sir Rory Collins</a:t>
            </a:r>
          </a:p>
          <a:p>
            <a:pPr algn="r"/>
            <a:r>
              <a:rPr lang="en-GB" sz="2000" b="1" dirty="0" smtClean="0"/>
              <a:t>Oxford University</a:t>
            </a:r>
            <a:endParaRPr lang="en-GB" sz="2000" b="1" dirty="0"/>
          </a:p>
        </p:txBody>
      </p:sp>
      <p:pic>
        <p:nvPicPr>
          <p:cNvPr id="6146" name="Picture 2"/>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7098151" y="3933056"/>
            <a:ext cx="1290273" cy="13418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633348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204864"/>
            <a:ext cx="7772400" cy="1470025"/>
          </a:xfrm>
        </p:spPr>
        <p:txBody>
          <a:bodyPr>
            <a:noAutofit/>
          </a:bodyPr>
          <a:lstStyle/>
          <a:p>
            <a:r>
              <a:rPr lang="en-GB" sz="2800" dirty="0" smtClean="0"/>
              <a:t/>
            </a:r>
            <a:br>
              <a:rPr lang="en-GB" sz="2800" dirty="0" smtClean="0"/>
            </a:br>
            <a:r>
              <a:rPr lang="en-GB" sz="2800" dirty="0" smtClean="0"/>
              <a:t>For more information:</a:t>
            </a:r>
            <a:br>
              <a:rPr lang="en-GB" sz="2800" dirty="0" smtClean="0"/>
            </a:br>
            <a:r>
              <a:rPr lang="en-GB" sz="2800" dirty="0" smtClean="0"/>
              <a:t>&amp; To Join us:</a:t>
            </a:r>
            <a:br>
              <a:rPr lang="en-GB" sz="2800" dirty="0" smtClean="0"/>
            </a:br>
            <a:r>
              <a:rPr lang="en-GB" sz="2800" dirty="0"/>
              <a:t/>
            </a:r>
            <a:br>
              <a:rPr lang="en-GB" sz="2800" dirty="0"/>
            </a:br>
            <a:r>
              <a:rPr lang="en-GB" sz="2000" dirty="0"/>
              <a:t>v</a:t>
            </a:r>
            <a:r>
              <a:rPr lang="en-GB" sz="2000" dirty="0" smtClean="0"/>
              <a:t>isit: moretrials.net</a:t>
            </a:r>
            <a:br>
              <a:rPr lang="en-GB" sz="2000" dirty="0" smtClean="0"/>
            </a:br>
            <a:r>
              <a:rPr lang="en-GB" sz="2000" dirty="0" smtClean="0"/>
              <a:t/>
            </a:r>
            <a:br>
              <a:rPr lang="en-GB" sz="2000" dirty="0" smtClean="0"/>
            </a:br>
            <a:r>
              <a:rPr lang="en-GB" sz="2000" dirty="0" smtClean="0"/>
              <a:t>email: tim.sprosen@ndph.ox.ac.uk</a:t>
            </a:r>
            <a:r>
              <a:rPr lang="en-GB" sz="2800" dirty="0" smtClean="0"/>
              <a:t/>
            </a:r>
            <a:br>
              <a:rPr lang="en-GB" sz="2800" dirty="0" smtClean="0"/>
            </a:br>
            <a:endParaRPr lang="en-GB" sz="2800" dirty="0"/>
          </a:p>
        </p:txBody>
      </p:sp>
      <p:pic>
        <p:nvPicPr>
          <p:cNvPr id="1026" name="Picture 2">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46377" y="4797152"/>
            <a:ext cx="3453815" cy="10175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7164288" y="3212976"/>
            <a:ext cx="778858" cy="7578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5260749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p:txBody>
          <a:bodyPr/>
          <a:lstStyle/>
          <a:p>
            <a:r>
              <a:rPr lang="en-US" dirty="0" smtClean="0"/>
              <a:t>Beware on-treatment analysis</a:t>
            </a:r>
          </a:p>
          <a:p>
            <a:r>
              <a:rPr lang="en-US" dirty="0" smtClean="0"/>
              <a:t>Help protect against the one-two punch aimed at RCTs</a:t>
            </a:r>
          </a:p>
          <a:p>
            <a:pPr lvl="1"/>
            <a:r>
              <a:rPr lang="en-US" dirty="0" smtClean="0"/>
              <a:t>Help simplify trials – what is the “good” in GCP?</a:t>
            </a:r>
          </a:p>
          <a:p>
            <a:pPr lvl="1"/>
            <a:r>
              <a:rPr lang="en-US" dirty="0" smtClean="0"/>
              <a:t>Remind friends and colleagues of the need to randomize</a:t>
            </a:r>
            <a:endParaRPr lang="en-US" dirty="0"/>
          </a:p>
        </p:txBody>
      </p:sp>
      <p:sp>
        <p:nvSpPr>
          <p:cNvPr id="4" name="Slide Number Placeholder 3"/>
          <p:cNvSpPr>
            <a:spLocks noGrp="1"/>
          </p:cNvSpPr>
          <p:nvPr>
            <p:ph type="sldNum" sz="quarter" idx="12"/>
          </p:nvPr>
        </p:nvSpPr>
        <p:spPr/>
        <p:txBody>
          <a:bodyPr/>
          <a:lstStyle/>
          <a:p>
            <a:fld id="{8C592886-E571-45D5-8B56-343DC94F8FA6}" type="slidenum">
              <a:rPr kumimoji="0" lang="en-US" smtClean="0"/>
              <a:t>29</a:t>
            </a:fld>
            <a:endParaRPr kumimoji="0" lang="en-US" dirty="0"/>
          </a:p>
        </p:txBody>
      </p:sp>
    </p:spTree>
    <p:extLst>
      <p:ext uri="{BB962C8B-B14F-4D97-AF65-F5344CB8AC3E}">
        <p14:creationId xmlns:p14="http://schemas.microsoft.com/office/powerpoint/2010/main" val="2203427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Answer to my promise</a:t>
            </a:r>
            <a:endParaRPr lang="en-US" dirty="0"/>
          </a:p>
        </p:txBody>
      </p:sp>
      <p:sp>
        <p:nvSpPr>
          <p:cNvPr id="3" name="Content Placeholder 2"/>
          <p:cNvSpPr>
            <a:spLocks noGrp="1"/>
          </p:cNvSpPr>
          <p:nvPr>
            <p:ph idx="1"/>
          </p:nvPr>
        </p:nvSpPr>
        <p:spPr/>
        <p:txBody>
          <a:bodyPr/>
          <a:lstStyle/>
          <a:p>
            <a:r>
              <a:rPr lang="en-US" dirty="0" smtClean="0"/>
              <a:t>To do safety analyses, be sensible</a:t>
            </a:r>
          </a:p>
          <a:p>
            <a:pPr lvl="1"/>
            <a:r>
              <a:rPr lang="en-US" dirty="0" smtClean="0"/>
              <a:t>All the rest is commentary</a:t>
            </a:r>
          </a:p>
          <a:p>
            <a:pPr lvl="1"/>
            <a:endParaRPr lang="en-US" dirty="0"/>
          </a:p>
        </p:txBody>
      </p:sp>
      <p:sp>
        <p:nvSpPr>
          <p:cNvPr id="4" name="Slide Number Placeholder 3"/>
          <p:cNvSpPr>
            <a:spLocks noGrp="1"/>
          </p:cNvSpPr>
          <p:nvPr>
            <p:ph type="sldNum" sz="quarter" idx="12"/>
          </p:nvPr>
        </p:nvSpPr>
        <p:spPr/>
        <p:txBody>
          <a:bodyPr/>
          <a:lstStyle/>
          <a:p>
            <a:fld id="{8C592886-E571-45D5-8B56-343DC94F8FA6}" type="slidenum">
              <a:rPr kumimoji="0" lang="en-US" smtClean="0"/>
              <a:t>3</a:t>
            </a:fld>
            <a:endParaRPr kumimoji="0" lang="en-US" dirty="0"/>
          </a:p>
        </p:txBody>
      </p:sp>
    </p:spTree>
    <p:extLst>
      <p:ext uri="{BB962C8B-B14F-4D97-AF65-F5344CB8AC3E}">
        <p14:creationId xmlns:p14="http://schemas.microsoft.com/office/powerpoint/2010/main" val="37192474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 commentary</a:t>
            </a:r>
            <a:endParaRPr lang="en-US" dirty="0"/>
          </a:p>
        </p:txBody>
      </p:sp>
      <p:sp>
        <p:nvSpPr>
          <p:cNvPr id="3" name="Content Placeholder 2"/>
          <p:cNvSpPr>
            <a:spLocks noGrp="1"/>
          </p:cNvSpPr>
          <p:nvPr>
            <p:ph idx="1"/>
          </p:nvPr>
        </p:nvSpPr>
        <p:spPr/>
        <p:txBody>
          <a:bodyPr/>
          <a:lstStyle/>
          <a:p>
            <a:r>
              <a:rPr lang="en-US" dirty="0" smtClean="0"/>
              <a:t>If you are reporting to the DMC, ask about </a:t>
            </a:r>
          </a:p>
          <a:p>
            <a:pPr lvl="2"/>
            <a:r>
              <a:rPr lang="en-US" dirty="0" smtClean="0"/>
              <a:t>Animal studies – what did they suggest?</a:t>
            </a:r>
          </a:p>
          <a:p>
            <a:pPr lvl="2"/>
            <a:r>
              <a:rPr lang="en-US" dirty="0" smtClean="0"/>
              <a:t>Mechanism- where does the drug go in the body?</a:t>
            </a:r>
          </a:p>
          <a:p>
            <a:r>
              <a:rPr lang="en-US" dirty="0" smtClean="0"/>
              <a:t>Ask Sponsor and DMC members: what are you worried about</a:t>
            </a:r>
          </a:p>
          <a:p>
            <a:r>
              <a:rPr lang="en-US" dirty="0" smtClean="0"/>
              <a:t>Long lists and seemingly endless tables hide harms in clear sight</a:t>
            </a:r>
          </a:p>
          <a:p>
            <a:r>
              <a:rPr lang="en-US" dirty="0" smtClean="0"/>
              <a:t>Don’t be afraid to modify your tables in response to data!</a:t>
            </a:r>
          </a:p>
          <a:p>
            <a:pPr lvl="1"/>
            <a:endParaRPr lang="en-US" dirty="0"/>
          </a:p>
        </p:txBody>
      </p:sp>
      <p:sp>
        <p:nvSpPr>
          <p:cNvPr id="4" name="Slide Number Placeholder 3"/>
          <p:cNvSpPr>
            <a:spLocks noGrp="1"/>
          </p:cNvSpPr>
          <p:nvPr>
            <p:ph type="sldNum" sz="quarter" idx="12"/>
          </p:nvPr>
        </p:nvSpPr>
        <p:spPr/>
        <p:txBody>
          <a:bodyPr/>
          <a:lstStyle/>
          <a:p>
            <a:fld id="{8C592886-E571-45D5-8B56-343DC94F8FA6}" type="slidenum">
              <a:rPr kumimoji="0" lang="en-US" smtClean="0"/>
              <a:t>4</a:t>
            </a:fld>
            <a:endParaRPr kumimoji="0" lang="en-US" dirty="0"/>
          </a:p>
        </p:txBody>
      </p:sp>
    </p:spTree>
    <p:extLst>
      <p:ext uri="{BB962C8B-B14F-4D97-AF65-F5344CB8AC3E}">
        <p14:creationId xmlns:p14="http://schemas.microsoft.com/office/powerpoint/2010/main" val="120620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Efficacy vs. safety</a:t>
            </a:r>
            <a:endParaRPr lang="en-US" dirty="0"/>
          </a:p>
        </p:txBody>
      </p:sp>
      <p:sp>
        <p:nvSpPr>
          <p:cNvPr id="3" name="Content Placeholder 2"/>
          <p:cNvSpPr>
            <a:spLocks noGrp="1"/>
          </p:cNvSpPr>
          <p:nvPr>
            <p:ph idx="1"/>
          </p:nvPr>
        </p:nvSpPr>
        <p:spPr/>
        <p:txBody>
          <a:bodyPr/>
          <a:lstStyle/>
          <a:p>
            <a:r>
              <a:rPr lang="en-US" dirty="0" smtClean="0"/>
              <a:t>We have known for decades that we need ITT for efficacy</a:t>
            </a:r>
          </a:p>
          <a:p>
            <a:r>
              <a:rPr lang="en-US" dirty="0" smtClean="0"/>
              <a:t>But typical safety analysis is “on treatment”</a:t>
            </a:r>
            <a:endParaRPr lang="en-US" dirty="0"/>
          </a:p>
        </p:txBody>
      </p:sp>
      <p:sp>
        <p:nvSpPr>
          <p:cNvPr id="4" name="Slide Number Placeholder 3"/>
          <p:cNvSpPr>
            <a:spLocks noGrp="1"/>
          </p:cNvSpPr>
          <p:nvPr>
            <p:ph type="sldNum" sz="quarter" idx="12"/>
          </p:nvPr>
        </p:nvSpPr>
        <p:spPr/>
        <p:txBody>
          <a:bodyPr/>
          <a:lstStyle/>
          <a:p>
            <a:fld id="{8C592886-E571-45D5-8B56-343DC94F8FA6}" type="slidenum">
              <a:rPr kumimoji="0" lang="en-US" smtClean="0"/>
              <a:t>5</a:t>
            </a:fld>
            <a:endParaRPr kumimoji="0" lang="en-US" dirty="0"/>
          </a:p>
        </p:txBody>
      </p:sp>
    </p:spTree>
    <p:extLst>
      <p:ext uri="{BB962C8B-B14F-4D97-AF65-F5344CB8AC3E}">
        <p14:creationId xmlns:p14="http://schemas.microsoft.com/office/powerpoint/2010/main" val="10334507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Beware on-treated analyses of safety</a:t>
            </a:r>
            <a:endParaRPr lang="en-US" dirty="0"/>
          </a:p>
        </p:txBody>
      </p:sp>
      <p:sp>
        <p:nvSpPr>
          <p:cNvPr id="3" name="Content Placeholder 2"/>
          <p:cNvSpPr>
            <a:spLocks noGrp="1"/>
          </p:cNvSpPr>
          <p:nvPr>
            <p:ph idx="1"/>
          </p:nvPr>
        </p:nvSpPr>
        <p:spPr/>
        <p:txBody>
          <a:bodyPr/>
          <a:lstStyle/>
          <a:p>
            <a:r>
              <a:rPr lang="en-US" dirty="0" smtClean="0"/>
              <a:t>On-treated: what the participant is taking at a specific time</a:t>
            </a:r>
            <a:endParaRPr lang="en-US" dirty="0"/>
          </a:p>
        </p:txBody>
      </p:sp>
      <p:sp>
        <p:nvSpPr>
          <p:cNvPr id="4" name="Slide Number Placeholder 3"/>
          <p:cNvSpPr>
            <a:spLocks noGrp="1"/>
          </p:cNvSpPr>
          <p:nvPr>
            <p:ph type="sldNum" sz="quarter" idx="12"/>
          </p:nvPr>
        </p:nvSpPr>
        <p:spPr/>
        <p:txBody>
          <a:bodyPr/>
          <a:lstStyle/>
          <a:p>
            <a:fld id="{8C592886-E571-45D5-8B56-343DC94F8FA6}" type="slidenum">
              <a:rPr kumimoji="0" lang="en-US" smtClean="0"/>
              <a:t>6</a:t>
            </a:fld>
            <a:endParaRPr kumimoji="0" lang="en-US" dirty="0"/>
          </a:p>
        </p:txBody>
      </p:sp>
    </p:spTree>
    <p:extLst>
      <p:ext uri="{BB962C8B-B14F-4D97-AF65-F5344CB8AC3E}">
        <p14:creationId xmlns:p14="http://schemas.microsoft.com/office/powerpoint/2010/main" val="5421503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reason for on-treatment analysis</a:t>
            </a:r>
            <a:endParaRPr lang="en-US" dirty="0"/>
          </a:p>
        </p:txBody>
      </p:sp>
      <p:sp>
        <p:nvSpPr>
          <p:cNvPr id="3" name="Content Placeholder 2"/>
          <p:cNvSpPr>
            <a:spLocks noGrp="1"/>
          </p:cNvSpPr>
          <p:nvPr>
            <p:ph idx="1"/>
          </p:nvPr>
        </p:nvSpPr>
        <p:spPr/>
        <p:txBody>
          <a:bodyPr/>
          <a:lstStyle/>
          <a:p>
            <a:r>
              <a:rPr lang="en-US" dirty="0" smtClean="0"/>
              <a:t>Drug is gone from the body after ~5 half-lives</a:t>
            </a:r>
          </a:p>
          <a:p>
            <a:r>
              <a:rPr lang="en-US" dirty="0" smtClean="0"/>
              <a:t>Drug can’t cause an event if it’s not there</a:t>
            </a:r>
            <a:endParaRPr lang="en-US" dirty="0"/>
          </a:p>
        </p:txBody>
      </p:sp>
      <p:sp>
        <p:nvSpPr>
          <p:cNvPr id="4" name="Slide Number Placeholder 3"/>
          <p:cNvSpPr>
            <a:spLocks noGrp="1"/>
          </p:cNvSpPr>
          <p:nvPr>
            <p:ph type="sldNum" sz="quarter" idx="12"/>
          </p:nvPr>
        </p:nvSpPr>
        <p:spPr/>
        <p:txBody>
          <a:bodyPr/>
          <a:lstStyle/>
          <a:p>
            <a:fld id="{8C592886-E571-45D5-8B56-343DC94F8FA6}" type="slidenum">
              <a:rPr kumimoji="0" lang="en-US" smtClean="0"/>
              <a:t>7</a:t>
            </a:fld>
            <a:endParaRPr kumimoji="0" lang="en-US" dirty="0"/>
          </a:p>
        </p:txBody>
      </p:sp>
    </p:spTree>
    <p:extLst>
      <p:ext uri="{BB962C8B-B14F-4D97-AF65-F5344CB8AC3E}">
        <p14:creationId xmlns:p14="http://schemas.microsoft.com/office/powerpoint/2010/main" val="12759765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7421" y="253536"/>
            <a:ext cx="8966579" cy="1143000"/>
          </a:xfrm>
        </p:spPr>
        <p:txBody>
          <a:bodyPr>
            <a:normAutofit/>
          </a:bodyPr>
          <a:lstStyle/>
          <a:p>
            <a:r>
              <a:rPr lang="en-US" sz="3200" dirty="0" smtClean="0"/>
              <a:t>What kind of causation does a clinical trial address?</a:t>
            </a:r>
            <a:endParaRPr lang="en-US" sz="3200" dirty="0"/>
          </a:p>
        </p:txBody>
      </p:sp>
      <p:sp>
        <p:nvSpPr>
          <p:cNvPr id="3" name="Content Placeholder 2"/>
          <p:cNvSpPr>
            <a:spLocks noGrp="1"/>
          </p:cNvSpPr>
          <p:nvPr>
            <p:ph idx="1"/>
          </p:nvPr>
        </p:nvSpPr>
        <p:spPr/>
        <p:txBody>
          <a:bodyPr/>
          <a:lstStyle/>
          <a:p>
            <a:r>
              <a:rPr lang="en-US" dirty="0" smtClean="0"/>
              <a:t>We want to ask the question</a:t>
            </a:r>
          </a:p>
          <a:p>
            <a:pPr lvl="1"/>
            <a:r>
              <a:rPr lang="en-US" dirty="0" smtClean="0"/>
              <a:t>Did the </a:t>
            </a:r>
            <a:r>
              <a:rPr lang="en-US" b="1" dirty="0" smtClean="0"/>
              <a:t>action</a:t>
            </a:r>
            <a:r>
              <a:rPr lang="en-US" dirty="0" smtClean="0"/>
              <a:t> of the drug cause the event?</a:t>
            </a:r>
          </a:p>
          <a:p>
            <a:r>
              <a:rPr lang="en-US" dirty="0" smtClean="0"/>
              <a:t>The clinical trial asks</a:t>
            </a:r>
          </a:p>
          <a:p>
            <a:pPr lvl="1"/>
            <a:r>
              <a:rPr lang="en-US" dirty="0" smtClean="0"/>
              <a:t>Did </a:t>
            </a:r>
            <a:r>
              <a:rPr lang="en-US" b="1" dirty="0" smtClean="0"/>
              <a:t>assignment </a:t>
            </a:r>
            <a:r>
              <a:rPr lang="en-US" dirty="0" smtClean="0"/>
              <a:t>to the drug </a:t>
            </a:r>
            <a:r>
              <a:rPr lang="en-US" b="1" dirty="0" smtClean="0"/>
              <a:t>“cause”</a:t>
            </a:r>
            <a:r>
              <a:rPr lang="en-US" dirty="0" smtClean="0"/>
              <a:t> the event?</a:t>
            </a:r>
            <a:endParaRPr lang="en-US" b="1" dirty="0"/>
          </a:p>
        </p:txBody>
      </p:sp>
      <p:sp>
        <p:nvSpPr>
          <p:cNvPr id="4" name="Slide Number Placeholder 3"/>
          <p:cNvSpPr>
            <a:spLocks noGrp="1"/>
          </p:cNvSpPr>
          <p:nvPr>
            <p:ph type="sldNum" sz="quarter" idx="12"/>
          </p:nvPr>
        </p:nvSpPr>
        <p:spPr/>
        <p:txBody>
          <a:bodyPr/>
          <a:lstStyle/>
          <a:p>
            <a:fld id="{8C592886-E571-45D5-8B56-343DC94F8FA6}" type="slidenum">
              <a:rPr kumimoji="0" lang="en-US" smtClean="0"/>
              <a:t>8</a:t>
            </a:fld>
            <a:endParaRPr kumimoji="0" lang="en-US" dirty="0"/>
          </a:p>
        </p:txBody>
      </p:sp>
    </p:spTree>
    <p:extLst>
      <p:ext uri="{BB962C8B-B14F-4D97-AF65-F5344CB8AC3E}">
        <p14:creationId xmlns:p14="http://schemas.microsoft.com/office/powerpoint/2010/main" val="15082759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Problems with on-treatment analysis</a:t>
            </a:r>
            <a:endParaRPr lang="en-US" dirty="0"/>
          </a:p>
        </p:txBody>
      </p:sp>
      <p:sp>
        <p:nvSpPr>
          <p:cNvPr id="3" name="Content Placeholder 2"/>
          <p:cNvSpPr>
            <a:spLocks noGrp="1"/>
          </p:cNvSpPr>
          <p:nvPr>
            <p:ph idx="1"/>
          </p:nvPr>
        </p:nvSpPr>
        <p:spPr/>
        <p:txBody>
          <a:bodyPr/>
          <a:lstStyle/>
          <a:p>
            <a:r>
              <a:rPr lang="en-US" dirty="0" smtClean="0"/>
              <a:t>It doesn’t reflect the experiment</a:t>
            </a:r>
          </a:p>
          <a:p>
            <a:r>
              <a:rPr lang="en-US" dirty="0"/>
              <a:t>It ignores reason for going off</a:t>
            </a:r>
          </a:p>
          <a:p>
            <a:pPr lvl="1"/>
            <a:r>
              <a:rPr lang="en-US" dirty="0"/>
              <a:t>Maybe the person went off study drug because of illness</a:t>
            </a:r>
          </a:p>
          <a:p>
            <a:pPr lvl="1"/>
            <a:r>
              <a:rPr lang="en-US" dirty="0"/>
              <a:t>Maybe drug caused small event which led to larger one</a:t>
            </a:r>
          </a:p>
          <a:p>
            <a:endParaRPr lang="en-US" dirty="0"/>
          </a:p>
        </p:txBody>
      </p:sp>
      <p:sp>
        <p:nvSpPr>
          <p:cNvPr id="4" name="Slide Number Placeholder 3"/>
          <p:cNvSpPr>
            <a:spLocks noGrp="1"/>
          </p:cNvSpPr>
          <p:nvPr>
            <p:ph type="sldNum" sz="quarter" idx="12"/>
          </p:nvPr>
        </p:nvSpPr>
        <p:spPr/>
        <p:txBody>
          <a:bodyPr/>
          <a:lstStyle/>
          <a:p>
            <a:fld id="{8C592886-E571-45D5-8B56-343DC94F8FA6}" type="slidenum">
              <a:rPr kumimoji="0" lang="en-US" smtClean="0"/>
              <a:t>9</a:t>
            </a:fld>
            <a:endParaRPr kumimoji="0" lang="en-US" dirty="0"/>
          </a:p>
        </p:txBody>
      </p:sp>
    </p:spTree>
    <p:extLst>
      <p:ext uri="{BB962C8B-B14F-4D97-AF65-F5344CB8AC3E}">
        <p14:creationId xmlns:p14="http://schemas.microsoft.com/office/powerpoint/2010/main" val="36414617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LIDESOURCE2_ID" val="1763"/>
  <p:tag name="SLIDESOURCE2_VERSION" val="1024"/>
</p:tagLst>
</file>

<file path=ppt/tags/tag2.xml><?xml version="1.0" encoding="utf-8"?>
<p:tagLst xmlns:a="http://schemas.openxmlformats.org/drawingml/2006/main" xmlns:r="http://schemas.openxmlformats.org/officeDocument/2006/relationships" xmlns:p="http://schemas.openxmlformats.org/presentationml/2006/main">
  <p:tag name="SLIDESOURCE2_ID" val="1764"/>
  <p:tag name="SLIDESOURCE2_VERSION" val="1024"/>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owerpoint Template">
  <a:themeElements>
    <a:clrScheme name="Custom 9">
      <a:dk1>
        <a:srgbClr val="535B6B"/>
      </a:dk1>
      <a:lt1>
        <a:srgbClr val="B3C6DE"/>
      </a:lt1>
      <a:dk2>
        <a:srgbClr val="3C4F78"/>
      </a:dk2>
      <a:lt2>
        <a:srgbClr val="6D778F"/>
      </a:lt2>
      <a:accent1>
        <a:srgbClr val="003E86"/>
      </a:accent1>
      <a:accent2>
        <a:srgbClr val="C69200"/>
      </a:accent2>
      <a:accent3>
        <a:srgbClr val="405380"/>
      </a:accent3>
      <a:accent4>
        <a:srgbClr val="80A6FF"/>
      </a:accent4>
      <a:accent5>
        <a:srgbClr val="004DFF"/>
      </a:accent5>
      <a:accent6>
        <a:srgbClr val="002680"/>
      </a:accent6>
      <a:hlink>
        <a:srgbClr val="FFC000"/>
      </a:hlink>
      <a:folHlink>
        <a:srgbClr val="C0C000"/>
      </a:folHlink>
    </a:clrScheme>
    <a:fontScheme name="BlackTie">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pptF104.tm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Powerpoint Template</Template>
  <TotalTime>898</TotalTime>
  <Words>1214</Words>
  <Application>Microsoft Office PowerPoint</Application>
  <PresentationFormat>On-screen Show (4:3)</PresentationFormat>
  <Paragraphs>174</Paragraphs>
  <Slides>29</Slides>
  <Notes>3</Notes>
  <HiddenSlides>0</HiddenSlides>
  <MMClips>0</MMClips>
  <ScaleCrop>false</ScaleCrop>
  <HeadingPairs>
    <vt:vector size="4" baseType="variant">
      <vt:variant>
        <vt:lpstr>Theme</vt:lpstr>
      </vt:variant>
      <vt:variant>
        <vt:i4>2</vt:i4>
      </vt:variant>
      <vt:variant>
        <vt:lpstr>Slide Titles</vt:lpstr>
      </vt:variant>
      <vt:variant>
        <vt:i4>29</vt:i4>
      </vt:variant>
    </vt:vector>
  </HeadingPairs>
  <TitlesOfParts>
    <vt:vector size="31" baseType="lpstr">
      <vt:lpstr>Powerpoint Template</vt:lpstr>
      <vt:lpstr>pptF104.tmp</vt:lpstr>
      <vt:lpstr>Figuring out how to display harms to a DMC</vt:lpstr>
      <vt:lpstr>The promise to you</vt:lpstr>
      <vt:lpstr>Answer to my promise</vt:lpstr>
      <vt:lpstr>Some commentary</vt:lpstr>
      <vt:lpstr>Efficacy vs. safety</vt:lpstr>
      <vt:lpstr>Beware on-treated analyses of safety</vt:lpstr>
      <vt:lpstr>The reason for on-treatment analysis</vt:lpstr>
      <vt:lpstr>What kind of causation does a clinical trial address?</vt:lpstr>
      <vt:lpstr>Problems with on-treatment analysis</vt:lpstr>
      <vt:lpstr>Example: on treatment can understate harms </vt:lpstr>
      <vt:lpstr>Example–on treatment can overstate harms  SAVOR-TIMI : Saxagliptin all-cause mortality</vt:lpstr>
      <vt:lpstr>PowerPoint Presentation</vt:lpstr>
      <vt:lpstr>Placebo: Mortality Higher Rate Off Than On</vt:lpstr>
      <vt:lpstr>Saxagliptin: Mortality Higher Rate Off Than On </vt:lpstr>
      <vt:lpstr>What was happening?</vt:lpstr>
      <vt:lpstr>Lessons</vt:lpstr>
      <vt:lpstr>Adaptive part of presentation-  the one-two punch against clinical trials</vt:lpstr>
      <vt:lpstr>Workshop at the National Academy  on Real World Evidence (RWE)</vt:lpstr>
      <vt:lpstr>May 21, 2018</vt:lpstr>
      <vt:lpstr>Why I won’t be celebrating International Clinical Trials Day Today     6 Reasons In the Words of 6 World-Class Trialists</vt:lpstr>
      <vt:lpstr>“Basically, if trials are going to be done there are lots and lots of questions that could be answered by trials and should be answered by trials and will not be answered by trials unless we reduce the regulatory burden on trials”</vt:lpstr>
      <vt:lpstr>“Basically, if trials are going to be done there are lots and lots of questions that could be answered by trials and should be answered by trials and will not be answered by trials unless we reduce the regulatory burden on trials”</vt:lpstr>
      <vt:lpstr>Talking about randomised trials:  “I think it is god’s gift, I’m seeing that in Silicon Valley big time because it still seems very strange to me that the dominant companies today in the global marketplace think it would be crazy to make a major business decision to do something without randomising it to make sure you are making the right decision.”  “Yet there we are with people’s health, the most precious thing and we are just guessing a very high proportion of the time, when given the magnitude of the data available we could know if we randomised within the real-world.”</vt:lpstr>
      <vt:lpstr>Commenting on ICH-Good Clinical Practice Training:  “They have also led to a large number of courses focused on the regulations and those who complete them have a mistaken belief that they are capable of running trials, but often have little knowledge of the scientific underpinnings of randomised trials. This is wasteful, and may even be harmful”</vt:lpstr>
      <vt:lpstr>“Fundamentally, only two things really matter when doing a randomised trial. First, look after the safety and wellbeing of the people who take part and second, make sure the trial produces a reliable result for the benefit of future patients”</vt:lpstr>
      <vt:lpstr>“Imagine creating a regulation for putting out fires and forgetting to ask firefighters for their input. Sounds absurd, I know, but that’s exactly what we’ve done in regulating trials by not involving trialists”</vt:lpstr>
      <vt:lpstr>“Randomised trials might well be one of the most important scientific discoveries of the 20th century, but we should ask ourselves, if randomised trials were invented today would we do them like this?”</vt:lpstr>
      <vt:lpstr> For more information: &amp; To Join us:  visit: moretrials.net  email: tim.sprosen@ndph.ox.ac.uk </vt:lpstr>
      <vt:lpstr>Summary</vt:lpstr>
    </vt:vector>
  </TitlesOfParts>
  <Company>SCI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the Presentation</dc:title>
  <dc:creator>Janet</dc:creator>
  <cp:lastModifiedBy>Greg Ball</cp:lastModifiedBy>
  <cp:revision>85</cp:revision>
  <cp:lastPrinted>2018-05-16T20:01:30Z</cp:lastPrinted>
  <dcterms:created xsi:type="dcterms:W3CDTF">2015-06-01T16:06:21Z</dcterms:created>
  <dcterms:modified xsi:type="dcterms:W3CDTF">2018-05-21T19:12:17Z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413701686</vt:i4>
  </property>
  <property fmtid="{D5CDD505-2E9C-101B-9397-08002B2CF9AE}" pid="3" name="_NewReviewCycle">
    <vt:lpwstr/>
  </property>
  <property fmtid="{D5CDD505-2E9C-101B-9397-08002B2CF9AE}" pid="4" name="_EmailSubject">
    <vt:lpwstr>Invited session organizers</vt:lpwstr>
  </property>
  <property fmtid="{D5CDD505-2E9C-101B-9397-08002B2CF9AE}" pid="5" name="_AuthorEmail">
    <vt:lpwstr>greg.ball@merck.com</vt:lpwstr>
  </property>
  <property fmtid="{D5CDD505-2E9C-101B-9397-08002B2CF9AE}" pid="6" name="_AuthorEmailDisplayName">
    <vt:lpwstr>Ball, Greg</vt:lpwstr>
  </property>
</Properties>
</file>